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55"/>
  </p:notesMasterIdLst>
  <p:sldIdLst>
    <p:sldId id="256" r:id="rId3"/>
    <p:sldId id="1513" r:id="rId4"/>
    <p:sldId id="1511" r:id="rId5"/>
    <p:sldId id="1479" r:id="rId6"/>
    <p:sldId id="1497" r:id="rId7"/>
    <p:sldId id="1482" r:id="rId8"/>
    <p:sldId id="1495" r:id="rId9"/>
    <p:sldId id="1483" r:id="rId10"/>
    <p:sldId id="1481" r:id="rId11"/>
    <p:sldId id="1514" r:id="rId12"/>
    <p:sldId id="262" r:id="rId13"/>
    <p:sldId id="263" r:id="rId14"/>
    <p:sldId id="264" r:id="rId15"/>
    <p:sldId id="268" r:id="rId16"/>
    <p:sldId id="267" r:id="rId17"/>
    <p:sldId id="269" r:id="rId18"/>
    <p:sldId id="265" r:id="rId19"/>
    <p:sldId id="266" r:id="rId20"/>
    <p:sldId id="1515" r:id="rId21"/>
    <p:sldId id="1473" r:id="rId22"/>
    <p:sldId id="1478" r:id="rId23"/>
    <p:sldId id="1508" r:id="rId24"/>
    <p:sldId id="1509" r:id="rId25"/>
    <p:sldId id="1480" r:id="rId26"/>
    <p:sldId id="1476" r:id="rId27"/>
    <p:sldId id="1517" r:id="rId28"/>
    <p:sldId id="1485" r:id="rId29"/>
    <p:sldId id="1499" r:id="rId30"/>
    <p:sldId id="1492" r:id="rId31"/>
    <p:sldId id="1500" r:id="rId32"/>
    <p:sldId id="1486" r:id="rId33"/>
    <p:sldId id="1516" r:id="rId34"/>
    <p:sldId id="1494" r:id="rId35"/>
    <p:sldId id="1484" r:id="rId36"/>
    <p:sldId id="1487" r:id="rId37"/>
    <p:sldId id="1489" r:id="rId38"/>
    <p:sldId id="1490" r:id="rId39"/>
    <p:sldId id="1493" r:id="rId40"/>
    <p:sldId id="1491" r:id="rId41"/>
    <p:sldId id="1498" r:id="rId42"/>
    <p:sldId id="1502" r:id="rId43"/>
    <p:sldId id="1503" r:id="rId44"/>
    <p:sldId id="1504" r:id="rId45"/>
    <p:sldId id="1505" r:id="rId46"/>
    <p:sldId id="1496" r:id="rId47"/>
    <p:sldId id="1506" r:id="rId48"/>
    <p:sldId id="1507" r:id="rId49"/>
    <p:sldId id="350" r:id="rId50"/>
    <p:sldId id="385" r:id="rId51"/>
    <p:sldId id="386" r:id="rId52"/>
    <p:sldId id="1510" r:id="rId53"/>
    <p:sldId id="26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Pallu" initials="EP" lastIdx="1" clrIdx="0">
    <p:extLst>
      <p:ext uri="{19B8F6BF-5375-455C-9EA6-DF929625EA0E}">
        <p15:presenceInfo xmlns:p15="http://schemas.microsoft.com/office/powerpoint/2012/main" userId="191b645ed6e4eb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2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DA28F4-7229-453A-A9CE-D8C947732E8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D9AE37C-0092-406E-B723-6DEBBDC6703B}">
      <dgm:prSet/>
      <dgm:spPr/>
      <dgm:t>
        <a:bodyPr/>
        <a:lstStyle/>
        <a:p>
          <a:pPr>
            <a:defRPr cap="all"/>
          </a:pPr>
          <a:r>
            <a:rPr lang="fr-FR"/>
            <a:t>amélioration des conditions de travail</a:t>
          </a:r>
          <a:endParaRPr lang="en-US"/>
        </a:p>
      </dgm:t>
    </dgm:pt>
    <dgm:pt modelId="{4F2F7DA3-0896-4206-922A-3910C14EEDAB}" type="parTrans" cxnId="{5CE3DD94-6735-4381-B54F-A339727189C1}">
      <dgm:prSet/>
      <dgm:spPr/>
      <dgm:t>
        <a:bodyPr/>
        <a:lstStyle/>
        <a:p>
          <a:endParaRPr lang="en-US"/>
        </a:p>
      </dgm:t>
    </dgm:pt>
    <dgm:pt modelId="{A88A838B-1C9F-40BA-9DAC-597EB730E734}" type="sibTrans" cxnId="{5CE3DD94-6735-4381-B54F-A339727189C1}">
      <dgm:prSet/>
      <dgm:spPr/>
      <dgm:t>
        <a:bodyPr/>
        <a:lstStyle/>
        <a:p>
          <a:endParaRPr lang="en-US"/>
        </a:p>
      </dgm:t>
    </dgm:pt>
    <dgm:pt modelId="{847A8C6D-629E-4DC2-A5EA-80D8C533A18F}">
      <dgm:prSet/>
      <dgm:spPr/>
      <dgm:t>
        <a:bodyPr/>
        <a:lstStyle/>
        <a:p>
          <a:pPr>
            <a:defRPr cap="all"/>
          </a:pPr>
          <a:r>
            <a:rPr lang="fr-FR"/>
            <a:t>amélioration de la performance organisationnelle</a:t>
          </a:r>
          <a:endParaRPr lang="en-US"/>
        </a:p>
      </dgm:t>
    </dgm:pt>
    <dgm:pt modelId="{233614F9-14E8-4A3A-AF2A-FDEAC565912C}" type="parTrans" cxnId="{2915B06E-7C07-4D70-860D-EB5CB1E3D43E}">
      <dgm:prSet/>
      <dgm:spPr/>
      <dgm:t>
        <a:bodyPr/>
        <a:lstStyle/>
        <a:p>
          <a:endParaRPr lang="en-US"/>
        </a:p>
      </dgm:t>
    </dgm:pt>
    <dgm:pt modelId="{26DC0074-F2CD-4E04-B791-A6B77DB8E08F}" type="sibTrans" cxnId="{2915B06E-7C07-4D70-860D-EB5CB1E3D43E}">
      <dgm:prSet/>
      <dgm:spPr/>
      <dgm:t>
        <a:bodyPr/>
        <a:lstStyle/>
        <a:p>
          <a:endParaRPr lang="en-US"/>
        </a:p>
      </dgm:t>
    </dgm:pt>
    <dgm:pt modelId="{5DFA4AAE-6D4D-425D-B6FE-FB5198B83FD8}" type="pres">
      <dgm:prSet presAssocID="{3BDA28F4-7229-453A-A9CE-D8C947732E8C}" presName="root" presStyleCnt="0">
        <dgm:presLayoutVars>
          <dgm:dir/>
          <dgm:resizeHandles val="exact"/>
        </dgm:presLayoutVars>
      </dgm:prSet>
      <dgm:spPr/>
    </dgm:pt>
    <dgm:pt modelId="{40D7733B-714E-4CC8-AFB5-E35F19B19601}" type="pres">
      <dgm:prSet presAssocID="{5D9AE37C-0092-406E-B723-6DEBBDC6703B}" presName="compNode" presStyleCnt="0"/>
      <dgm:spPr/>
    </dgm:pt>
    <dgm:pt modelId="{09EDF36F-5B78-4449-AB76-936BF1ADB1B8}" type="pres">
      <dgm:prSet presAssocID="{5D9AE37C-0092-406E-B723-6DEBBDC6703B}" presName="iconBgRect" presStyleLbl="bgShp" presStyleIdx="0" presStyleCnt="2"/>
      <dgm:spPr/>
    </dgm:pt>
    <dgm:pt modelId="{D6E2EF70-AD7C-4A7C-858B-C43767984897}" type="pres">
      <dgm:prSet presAssocID="{5D9AE37C-0092-406E-B723-6DEBBDC6703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F9669764-36D9-4011-8356-B3837324B248}" type="pres">
      <dgm:prSet presAssocID="{5D9AE37C-0092-406E-B723-6DEBBDC6703B}" presName="spaceRect" presStyleCnt="0"/>
      <dgm:spPr/>
    </dgm:pt>
    <dgm:pt modelId="{6EECB6AF-EF39-470F-BB7A-DA1771B38629}" type="pres">
      <dgm:prSet presAssocID="{5D9AE37C-0092-406E-B723-6DEBBDC6703B}" presName="textRect" presStyleLbl="revTx" presStyleIdx="0" presStyleCnt="2">
        <dgm:presLayoutVars>
          <dgm:chMax val="1"/>
          <dgm:chPref val="1"/>
        </dgm:presLayoutVars>
      </dgm:prSet>
      <dgm:spPr/>
    </dgm:pt>
    <dgm:pt modelId="{D937A4D8-B41F-4439-8CE1-8715F9340DFA}" type="pres">
      <dgm:prSet presAssocID="{A88A838B-1C9F-40BA-9DAC-597EB730E734}" presName="sibTrans" presStyleCnt="0"/>
      <dgm:spPr/>
    </dgm:pt>
    <dgm:pt modelId="{8AF2B49E-4391-41C9-A713-866EC7C4DC69}" type="pres">
      <dgm:prSet presAssocID="{847A8C6D-629E-4DC2-A5EA-80D8C533A18F}" presName="compNode" presStyleCnt="0"/>
      <dgm:spPr/>
    </dgm:pt>
    <dgm:pt modelId="{B021FFAD-9F4C-4B61-9811-FE618DF316EF}" type="pres">
      <dgm:prSet presAssocID="{847A8C6D-629E-4DC2-A5EA-80D8C533A18F}" presName="iconBgRect" presStyleLbl="bgShp" presStyleIdx="1" presStyleCnt="2"/>
      <dgm:spPr/>
    </dgm:pt>
    <dgm:pt modelId="{92668B13-E060-42A5-A75B-74C08EE0E3D7}" type="pres">
      <dgm:prSet presAssocID="{847A8C6D-629E-4DC2-A5EA-80D8C533A18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lle"/>
        </a:ext>
      </dgm:extLst>
    </dgm:pt>
    <dgm:pt modelId="{3504E2C5-A784-43E3-AC53-652107336BF9}" type="pres">
      <dgm:prSet presAssocID="{847A8C6D-629E-4DC2-A5EA-80D8C533A18F}" presName="spaceRect" presStyleCnt="0"/>
      <dgm:spPr/>
    </dgm:pt>
    <dgm:pt modelId="{5066C14F-F518-4E76-9FE6-C2112EE600EC}" type="pres">
      <dgm:prSet presAssocID="{847A8C6D-629E-4DC2-A5EA-80D8C533A18F}" presName="textRect" presStyleLbl="revTx" presStyleIdx="1" presStyleCnt="2">
        <dgm:presLayoutVars>
          <dgm:chMax val="1"/>
          <dgm:chPref val="1"/>
        </dgm:presLayoutVars>
      </dgm:prSet>
      <dgm:spPr/>
    </dgm:pt>
  </dgm:ptLst>
  <dgm:cxnLst>
    <dgm:cxn modelId="{2915B06E-7C07-4D70-860D-EB5CB1E3D43E}" srcId="{3BDA28F4-7229-453A-A9CE-D8C947732E8C}" destId="{847A8C6D-629E-4DC2-A5EA-80D8C533A18F}" srcOrd="1" destOrd="0" parTransId="{233614F9-14E8-4A3A-AF2A-FDEAC565912C}" sibTransId="{26DC0074-F2CD-4E04-B791-A6B77DB8E08F}"/>
    <dgm:cxn modelId="{31759557-4FFB-4E96-AF36-3CB235B34ED4}" type="presOf" srcId="{3BDA28F4-7229-453A-A9CE-D8C947732E8C}" destId="{5DFA4AAE-6D4D-425D-B6FE-FB5198B83FD8}" srcOrd="0" destOrd="0" presId="urn:microsoft.com/office/officeart/2018/5/layout/IconCircleLabelList"/>
    <dgm:cxn modelId="{5CE3DD94-6735-4381-B54F-A339727189C1}" srcId="{3BDA28F4-7229-453A-A9CE-D8C947732E8C}" destId="{5D9AE37C-0092-406E-B723-6DEBBDC6703B}" srcOrd="0" destOrd="0" parTransId="{4F2F7DA3-0896-4206-922A-3910C14EEDAB}" sibTransId="{A88A838B-1C9F-40BA-9DAC-597EB730E734}"/>
    <dgm:cxn modelId="{54F579AD-1638-4590-B351-BE470FA50ACA}" type="presOf" srcId="{847A8C6D-629E-4DC2-A5EA-80D8C533A18F}" destId="{5066C14F-F518-4E76-9FE6-C2112EE600EC}" srcOrd="0" destOrd="0" presId="urn:microsoft.com/office/officeart/2018/5/layout/IconCircleLabelList"/>
    <dgm:cxn modelId="{038658F1-F8C4-4E75-A25C-E92DBA259252}" type="presOf" srcId="{5D9AE37C-0092-406E-B723-6DEBBDC6703B}" destId="{6EECB6AF-EF39-470F-BB7A-DA1771B38629}" srcOrd="0" destOrd="0" presId="urn:microsoft.com/office/officeart/2018/5/layout/IconCircleLabelList"/>
    <dgm:cxn modelId="{51D4B043-6448-4E3B-B4B1-1791A0B2BB93}" type="presParOf" srcId="{5DFA4AAE-6D4D-425D-B6FE-FB5198B83FD8}" destId="{40D7733B-714E-4CC8-AFB5-E35F19B19601}" srcOrd="0" destOrd="0" presId="urn:microsoft.com/office/officeart/2018/5/layout/IconCircleLabelList"/>
    <dgm:cxn modelId="{F83CA53B-02B5-41C9-B7C0-66704501825F}" type="presParOf" srcId="{40D7733B-714E-4CC8-AFB5-E35F19B19601}" destId="{09EDF36F-5B78-4449-AB76-936BF1ADB1B8}" srcOrd="0" destOrd="0" presId="urn:microsoft.com/office/officeart/2018/5/layout/IconCircleLabelList"/>
    <dgm:cxn modelId="{187412DB-2276-4EB6-B1FF-BC4735CB434F}" type="presParOf" srcId="{40D7733B-714E-4CC8-AFB5-E35F19B19601}" destId="{D6E2EF70-AD7C-4A7C-858B-C43767984897}" srcOrd="1" destOrd="0" presId="urn:microsoft.com/office/officeart/2018/5/layout/IconCircleLabelList"/>
    <dgm:cxn modelId="{9CFBAD86-E6CE-4ACD-9495-D7405C0BF03F}" type="presParOf" srcId="{40D7733B-714E-4CC8-AFB5-E35F19B19601}" destId="{F9669764-36D9-4011-8356-B3837324B248}" srcOrd="2" destOrd="0" presId="urn:microsoft.com/office/officeart/2018/5/layout/IconCircleLabelList"/>
    <dgm:cxn modelId="{EA487EB5-55AE-4627-A741-FA611FACC203}" type="presParOf" srcId="{40D7733B-714E-4CC8-AFB5-E35F19B19601}" destId="{6EECB6AF-EF39-470F-BB7A-DA1771B38629}" srcOrd="3" destOrd="0" presId="urn:microsoft.com/office/officeart/2018/5/layout/IconCircleLabelList"/>
    <dgm:cxn modelId="{647836F0-ED63-410C-94D6-BE73C582060B}" type="presParOf" srcId="{5DFA4AAE-6D4D-425D-B6FE-FB5198B83FD8}" destId="{D937A4D8-B41F-4439-8CE1-8715F9340DFA}" srcOrd="1" destOrd="0" presId="urn:microsoft.com/office/officeart/2018/5/layout/IconCircleLabelList"/>
    <dgm:cxn modelId="{A09FDE9F-A175-4F2F-85BB-CD4597833001}" type="presParOf" srcId="{5DFA4AAE-6D4D-425D-B6FE-FB5198B83FD8}" destId="{8AF2B49E-4391-41C9-A713-866EC7C4DC69}" srcOrd="2" destOrd="0" presId="urn:microsoft.com/office/officeart/2018/5/layout/IconCircleLabelList"/>
    <dgm:cxn modelId="{8B13071D-E2A0-4C4B-B5E1-6C1E292381A9}" type="presParOf" srcId="{8AF2B49E-4391-41C9-A713-866EC7C4DC69}" destId="{B021FFAD-9F4C-4B61-9811-FE618DF316EF}" srcOrd="0" destOrd="0" presId="urn:microsoft.com/office/officeart/2018/5/layout/IconCircleLabelList"/>
    <dgm:cxn modelId="{A8CB209C-5FA4-426F-A08C-ABDE1748B4EC}" type="presParOf" srcId="{8AF2B49E-4391-41C9-A713-866EC7C4DC69}" destId="{92668B13-E060-42A5-A75B-74C08EE0E3D7}" srcOrd="1" destOrd="0" presId="urn:microsoft.com/office/officeart/2018/5/layout/IconCircleLabelList"/>
    <dgm:cxn modelId="{00C3BC13-7F4F-4E13-8DD5-ABC285C9D47A}" type="presParOf" srcId="{8AF2B49E-4391-41C9-A713-866EC7C4DC69}" destId="{3504E2C5-A784-43E3-AC53-652107336BF9}" srcOrd="2" destOrd="0" presId="urn:microsoft.com/office/officeart/2018/5/layout/IconCircleLabelList"/>
    <dgm:cxn modelId="{84139445-75DC-407C-B3AA-D37005F7B371}" type="presParOf" srcId="{8AF2B49E-4391-41C9-A713-866EC7C4DC69}" destId="{5066C14F-F518-4E76-9FE6-C2112EE600E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DF36F-5B78-4449-AB76-936BF1ADB1B8}">
      <dsp:nvSpPr>
        <dsp:cNvPr id="0" name=""/>
        <dsp:cNvSpPr/>
      </dsp:nvSpPr>
      <dsp:spPr>
        <a:xfrm>
          <a:off x="2301974" y="3911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E2EF70-AD7C-4A7C-858B-C43767984897}">
      <dsp:nvSpPr>
        <dsp:cNvPr id="0" name=""/>
        <dsp:cNvSpPr/>
      </dsp:nvSpPr>
      <dsp:spPr>
        <a:xfrm>
          <a:off x="2769974" y="50711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ECB6AF-EF39-470F-BB7A-DA1771B38629}">
      <dsp:nvSpPr>
        <dsp:cNvPr id="0" name=""/>
        <dsp:cNvSpPr/>
      </dsp:nvSpPr>
      <dsp:spPr>
        <a:xfrm>
          <a:off x="1599974"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r-FR" sz="1800" kern="1200"/>
            <a:t>amélioration des conditions de travail</a:t>
          </a:r>
          <a:endParaRPr lang="en-US" sz="1800" kern="1200"/>
        </a:p>
      </dsp:txBody>
      <dsp:txXfrm>
        <a:off x="1599974" y="2919119"/>
        <a:ext cx="3600000" cy="720000"/>
      </dsp:txXfrm>
    </dsp:sp>
    <dsp:sp modelId="{B021FFAD-9F4C-4B61-9811-FE618DF316EF}">
      <dsp:nvSpPr>
        <dsp:cNvPr id="0" name=""/>
        <dsp:cNvSpPr/>
      </dsp:nvSpPr>
      <dsp:spPr>
        <a:xfrm>
          <a:off x="6531975" y="3911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668B13-E060-42A5-A75B-74C08EE0E3D7}">
      <dsp:nvSpPr>
        <dsp:cNvPr id="0" name=""/>
        <dsp:cNvSpPr/>
      </dsp:nvSpPr>
      <dsp:spPr>
        <a:xfrm>
          <a:off x="6999975" y="50711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66C14F-F518-4E76-9FE6-C2112EE600EC}">
      <dsp:nvSpPr>
        <dsp:cNvPr id="0" name=""/>
        <dsp:cNvSpPr/>
      </dsp:nvSpPr>
      <dsp:spPr>
        <a:xfrm>
          <a:off x="5829975" y="291911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r-FR" sz="1800" kern="1200"/>
            <a:t>amélioration de la performance organisationnelle</a:t>
          </a:r>
          <a:endParaRPr lang="en-US" sz="1800" kern="1200"/>
        </a:p>
      </dsp:txBody>
      <dsp:txXfrm>
        <a:off x="5829975" y="291911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D9F5F-6203-4F81-967D-56D4B06FBD83}" type="datetimeFigureOut">
              <a:rPr lang="fr-FR" smtClean="0"/>
              <a:t>12/04/2022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4CCE5-B342-4AD6-A050-E078B67C319E}" type="slidenum">
              <a:rPr lang="fr-FR" smtClean="0"/>
              <a:t>‹N°›</a:t>
            </a:fld>
            <a:endParaRPr lang="fr-FR"/>
          </a:p>
        </p:txBody>
      </p:sp>
    </p:spTree>
    <p:extLst>
      <p:ext uri="{BB962C8B-B14F-4D97-AF65-F5344CB8AC3E}">
        <p14:creationId xmlns:p14="http://schemas.microsoft.com/office/powerpoint/2010/main" val="590347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41132D6-A642-4296-BC40-6E357D853861}" type="datetime1">
              <a:rPr lang="en-US" smtClean="0"/>
              <a:t>4/12/2022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fr-FR"/>
              <a:t>Sens &amp; Engagement - 2022 - Tous droits réservés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BC865F-5154-4A47-BB8D-8EE21CEB4B20}" type="datetime1">
              <a:rPr lang="en-US" smtClean="0"/>
              <a:t>4/12/2022</a:t>
            </a:fld>
            <a:endParaRPr lang="en-US" dirty="0"/>
          </a:p>
        </p:txBody>
      </p:sp>
      <p:sp>
        <p:nvSpPr>
          <p:cNvPr id="5" name="Footer Placeholder 4"/>
          <p:cNvSpPr>
            <a:spLocks noGrp="1"/>
          </p:cNvSpPr>
          <p:nvPr>
            <p:ph type="ftr" sz="quarter" idx="11"/>
          </p:nvPr>
        </p:nvSpPr>
        <p:spPr/>
        <p:txBody>
          <a:bodyPr/>
          <a:lstStyle/>
          <a:p>
            <a:r>
              <a:rPr lang="fr-FR"/>
              <a:t>Sens &amp; Engagement - 2022 - Tous droits réservés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C8C5D6CB-4F14-44B1-B73C-D9DC4DCC326F}" type="datetime1">
              <a:rPr lang="en-US" smtClean="0"/>
              <a:t>4/12/2022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fr-FR"/>
              <a:t>Sens &amp; Engagement - 2022 - Tous droits réservés </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0177F4BA-5D5F-47AF-A933-CF7A05FE80D6}" type="datetime1">
              <a:rPr lang="en-US" smtClean="0"/>
              <a:t>4/12/2022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fr-FR"/>
              <a:t>Sens &amp; Engagement - 2021 - Tous droits réservés </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38751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7A9375A-B0C0-4DAF-B776-591FC0E76E28}" type="datetime1">
              <a:rPr lang="en-US" smtClean="0"/>
              <a:t>4/12/2022</a:t>
            </a:fld>
            <a:endParaRPr lang="en-US" dirty="0"/>
          </a:p>
        </p:txBody>
      </p:sp>
      <p:sp>
        <p:nvSpPr>
          <p:cNvPr id="5" name="Footer Placeholder 4"/>
          <p:cNvSpPr>
            <a:spLocks noGrp="1"/>
          </p:cNvSpPr>
          <p:nvPr>
            <p:ph type="ftr" sz="quarter" idx="11"/>
          </p:nvPr>
        </p:nvSpPr>
        <p:spPr/>
        <p:txBody>
          <a:bodyPr/>
          <a:lstStyle/>
          <a:p>
            <a:r>
              <a:rPr lang="fr-FR"/>
              <a:t>Sens &amp; Engagement - 2021 - Tous droits réservés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3528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9805768-9498-4024-AE4B-3D5CE9048D9D}" type="datetime1">
              <a:rPr lang="en-US" smtClean="0"/>
              <a:t>4/12/2022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fr-FR"/>
              <a:t>Sens &amp; Engagement - 2021 - Tous droits réservés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29395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307A926-01F6-48B4-AC7E-AF643EBC84D8}" type="datetime1">
              <a:rPr lang="en-US" smtClean="0"/>
              <a:t>4/12/2022</a:t>
            </a:fld>
            <a:endParaRPr lang="en-US" dirty="0"/>
          </a:p>
        </p:txBody>
      </p:sp>
      <p:sp>
        <p:nvSpPr>
          <p:cNvPr id="6" name="Footer Placeholder 5"/>
          <p:cNvSpPr>
            <a:spLocks noGrp="1"/>
          </p:cNvSpPr>
          <p:nvPr>
            <p:ph type="ftr" sz="quarter" idx="11"/>
          </p:nvPr>
        </p:nvSpPr>
        <p:spPr/>
        <p:txBody>
          <a:bodyPr/>
          <a:lstStyle/>
          <a:p>
            <a:r>
              <a:rPr lang="fr-FR"/>
              <a:t>Sens &amp; Engagement - 2021 - Tous droits réservés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93330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DB9CD7-8E9C-4B3E-87ED-DC7EA401F22E}" type="datetime1">
              <a:rPr lang="en-US" smtClean="0"/>
              <a:t>4/12/2022</a:t>
            </a:fld>
            <a:endParaRPr lang="en-US" dirty="0"/>
          </a:p>
        </p:txBody>
      </p:sp>
      <p:sp>
        <p:nvSpPr>
          <p:cNvPr id="8" name="Footer Placeholder 7"/>
          <p:cNvSpPr>
            <a:spLocks noGrp="1"/>
          </p:cNvSpPr>
          <p:nvPr>
            <p:ph type="ftr" sz="quarter" idx="11"/>
          </p:nvPr>
        </p:nvSpPr>
        <p:spPr/>
        <p:txBody>
          <a:bodyPr/>
          <a:lstStyle/>
          <a:p>
            <a:r>
              <a:rPr lang="fr-FR"/>
              <a:t>Sens &amp; Engagement - 2021 - Tous droits réservés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52581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0D4ACD-8FFA-41EF-8902-650939BFC482}" type="datetime1">
              <a:rPr lang="en-US" smtClean="0"/>
              <a:t>4/12/2022</a:t>
            </a:fld>
            <a:endParaRPr lang="en-US" dirty="0"/>
          </a:p>
        </p:txBody>
      </p:sp>
      <p:sp>
        <p:nvSpPr>
          <p:cNvPr id="4" name="Footer Placeholder 3"/>
          <p:cNvSpPr>
            <a:spLocks noGrp="1"/>
          </p:cNvSpPr>
          <p:nvPr>
            <p:ph type="ftr" sz="quarter" idx="11"/>
          </p:nvPr>
        </p:nvSpPr>
        <p:spPr/>
        <p:txBody>
          <a:bodyPr/>
          <a:lstStyle/>
          <a:p>
            <a:r>
              <a:rPr lang="fr-FR"/>
              <a:t>Sens &amp; Engagement - 2021 - Tous droits réservés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Tree>
    <p:extLst>
      <p:ext uri="{BB962C8B-B14F-4D97-AF65-F5344CB8AC3E}">
        <p14:creationId xmlns:p14="http://schemas.microsoft.com/office/powerpoint/2010/main" val="3365065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2D4C2-D2F5-4D27-8635-F41623D6F1BF}" type="datetime1">
              <a:rPr lang="en-US" smtClean="0"/>
              <a:t>4/12/2022</a:t>
            </a:fld>
            <a:endParaRPr lang="en-US" dirty="0"/>
          </a:p>
        </p:txBody>
      </p:sp>
      <p:sp>
        <p:nvSpPr>
          <p:cNvPr id="3" name="Footer Placeholder 2"/>
          <p:cNvSpPr>
            <a:spLocks noGrp="1"/>
          </p:cNvSpPr>
          <p:nvPr>
            <p:ph type="ftr" sz="quarter" idx="11"/>
          </p:nvPr>
        </p:nvSpPr>
        <p:spPr/>
        <p:txBody>
          <a:bodyPr/>
          <a:lstStyle/>
          <a:p>
            <a:r>
              <a:rPr lang="fr-FR"/>
              <a:t>Sens &amp; Engagement - 2021 - Tous droits réservés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82946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3DF0472-69CC-468A-B9CC-812BDC6574D2}" type="datetime1">
              <a:rPr lang="en-US" smtClean="0"/>
              <a:t>4/12/2022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fr-FR"/>
              <a:t>Sens &amp; Engagement - 2021 - Tous droits réservés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3836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A366CB-A9D6-426E-BE31-A9A1F7BC6002}" type="datetime1">
              <a:rPr lang="en-US" smtClean="0"/>
              <a:t>4/12/2022</a:t>
            </a:fld>
            <a:endParaRPr lang="en-US" dirty="0"/>
          </a:p>
        </p:txBody>
      </p:sp>
      <p:sp>
        <p:nvSpPr>
          <p:cNvPr id="5" name="Footer Placeholder 4"/>
          <p:cNvSpPr>
            <a:spLocks noGrp="1"/>
          </p:cNvSpPr>
          <p:nvPr>
            <p:ph type="ftr" sz="quarter" idx="11"/>
          </p:nvPr>
        </p:nvSpPr>
        <p:spPr/>
        <p:txBody>
          <a:bodyPr/>
          <a:lstStyle/>
          <a:p>
            <a:r>
              <a:rPr lang="fr-FR"/>
              <a:t>Sens &amp; Engagement - 2022 - Tous droits réservés </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5C2147D-5D88-4553-B7A3-94013403510B}" type="datetime1">
              <a:rPr lang="en-US" smtClean="0"/>
              <a:t>4/12/2022</a:t>
            </a:fld>
            <a:endParaRPr lang="en-US" dirty="0"/>
          </a:p>
        </p:txBody>
      </p:sp>
      <p:sp>
        <p:nvSpPr>
          <p:cNvPr id="6" name="Footer Placeholder 5"/>
          <p:cNvSpPr>
            <a:spLocks noGrp="1"/>
          </p:cNvSpPr>
          <p:nvPr>
            <p:ph type="ftr" sz="quarter" idx="11"/>
          </p:nvPr>
        </p:nvSpPr>
        <p:spPr/>
        <p:txBody>
          <a:bodyPr/>
          <a:lstStyle/>
          <a:p>
            <a:r>
              <a:rPr lang="fr-FR"/>
              <a:t>Sens &amp; Engagement - 2021 - Tous droits réservés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5641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1CE409-43B7-4420-9ADC-A135C3738FC3}" type="datetime1">
              <a:rPr lang="en-US" smtClean="0"/>
              <a:t>4/12/2022</a:t>
            </a:fld>
            <a:endParaRPr lang="en-US" dirty="0"/>
          </a:p>
        </p:txBody>
      </p:sp>
      <p:sp>
        <p:nvSpPr>
          <p:cNvPr id="5" name="Footer Placeholder 4"/>
          <p:cNvSpPr>
            <a:spLocks noGrp="1"/>
          </p:cNvSpPr>
          <p:nvPr>
            <p:ph type="ftr" sz="quarter" idx="11"/>
          </p:nvPr>
        </p:nvSpPr>
        <p:spPr/>
        <p:txBody>
          <a:bodyPr/>
          <a:lstStyle/>
          <a:p>
            <a:r>
              <a:rPr lang="fr-FR"/>
              <a:t>Sens &amp; Engagement - 2021 - Tous droits réservés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006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1FBDE02-EE0F-494D-90E2-2C87E3BFAA31}" type="datetime1">
              <a:rPr lang="en-US" smtClean="0"/>
              <a:t>4/12/2022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fr-FR"/>
              <a:t>Sens &amp; Engagement - 2021 - Tous droits réservés </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24913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B2FA33-B982-40FD-9A81-7B783236B009}" type="datetime1">
              <a:rPr lang="en-US" smtClean="0"/>
              <a:t>4/12/2022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fr-FR"/>
              <a:t>Sens &amp; Engagement - 2022 - Tous droits réservés </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FC6B173-6C68-4942-9B84-F26D088BC9FF}" type="datetime1">
              <a:rPr lang="en-US" smtClean="0"/>
              <a:t>4/12/2022</a:t>
            </a:fld>
            <a:endParaRPr lang="en-US" dirty="0"/>
          </a:p>
        </p:txBody>
      </p:sp>
      <p:sp>
        <p:nvSpPr>
          <p:cNvPr id="6" name="Footer Placeholder 5"/>
          <p:cNvSpPr>
            <a:spLocks noGrp="1"/>
          </p:cNvSpPr>
          <p:nvPr>
            <p:ph type="ftr" sz="quarter" idx="11"/>
          </p:nvPr>
        </p:nvSpPr>
        <p:spPr/>
        <p:txBody>
          <a:bodyPr/>
          <a:lstStyle/>
          <a:p>
            <a:r>
              <a:rPr lang="fr-FR"/>
              <a:t>Sens &amp; Engagement - 2022 - Tous droits réservés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0528230-9CD1-4BBF-873D-D905373716DA}" type="datetime1">
              <a:rPr lang="en-US" smtClean="0"/>
              <a:t>4/12/2022</a:t>
            </a:fld>
            <a:endParaRPr lang="en-US" dirty="0"/>
          </a:p>
        </p:txBody>
      </p:sp>
      <p:sp>
        <p:nvSpPr>
          <p:cNvPr id="8" name="Footer Placeholder 7"/>
          <p:cNvSpPr>
            <a:spLocks noGrp="1"/>
          </p:cNvSpPr>
          <p:nvPr>
            <p:ph type="ftr" sz="quarter" idx="11"/>
          </p:nvPr>
        </p:nvSpPr>
        <p:spPr/>
        <p:txBody>
          <a:bodyPr/>
          <a:lstStyle/>
          <a:p>
            <a:r>
              <a:rPr lang="fr-FR"/>
              <a:t>Sens &amp; Engagement - 2022 - Tous droits réservés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D9BB-D045-4677-8B3B-76C328FFB588}" type="datetime1">
              <a:rPr lang="en-US" smtClean="0"/>
              <a:t>4/12/2022</a:t>
            </a:fld>
            <a:endParaRPr lang="en-US" dirty="0"/>
          </a:p>
        </p:txBody>
      </p:sp>
      <p:sp>
        <p:nvSpPr>
          <p:cNvPr id="4" name="Footer Placeholder 3"/>
          <p:cNvSpPr>
            <a:spLocks noGrp="1"/>
          </p:cNvSpPr>
          <p:nvPr>
            <p:ph type="ftr" sz="quarter" idx="11"/>
          </p:nvPr>
        </p:nvSpPr>
        <p:spPr/>
        <p:txBody>
          <a:bodyPr/>
          <a:lstStyle/>
          <a:p>
            <a:r>
              <a:rPr lang="fr-FR"/>
              <a:t>Sens &amp; Engagement - 2022 - Tous droits réservés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23D61-E442-45D6-9864-03B731F64862}" type="datetime1">
              <a:rPr lang="en-US" smtClean="0"/>
              <a:t>4/12/2022</a:t>
            </a:fld>
            <a:endParaRPr lang="en-US" dirty="0"/>
          </a:p>
        </p:txBody>
      </p:sp>
      <p:sp>
        <p:nvSpPr>
          <p:cNvPr id="3" name="Footer Placeholder 2"/>
          <p:cNvSpPr>
            <a:spLocks noGrp="1"/>
          </p:cNvSpPr>
          <p:nvPr>
            <p:ph type="ftr" sz="quarter" idx="11"/>
          </p:nvPr>
        </p:nvSpPr>
        <p:spPr/>
        <p:txBody>
          <a:bodyPr/>
          <a:lstStyle/>
          <a:p>
            <a:r>
              <a:rPr lang="fr-FR"/>
              <a:t>Sens &amp; Engagement - 2022 - Tous droits réservés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9CA8F3A-385A-40D1-83BA-D1C206A5EF56}" type="datetime1">
              <a:rPr lang="en-US" smtClean="0"/>
              <a:t>4/12/2022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fr-FR"/>
              <a:t>Sens &amp; Engagement - 2022 - Tous droits réservés </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95BD86-F088-4F88-9E01-F152A4C326E7}" type="datetime1">
              <a:rPr lang="en-US" smtClean="0"/>
              <a:t>4/12/2022</a:t>
            </a:fld>
            <a:endParaRPr lang="en-US" dirty="0"/>
          </a:p>
        </p:txBody>
      </p:sp>
      <p:sp>
        <p:nvSpPr>
          <p:cNvPr id="6" name="Footer Placeholder 5"/>
          <p:cNvSpPr>
            <a:spLocks noGrp="1"/>
          </p:cNvSpPr>
          <p:nvPr>
            <p:ph type="ftr" sz="quarter" idx="11"/>
          </p:nvPr>
        </p:nvSpPr>
        <p:spPr/>
        <p:txBody>
          <a:bodyPr/>
          <a:lstStyle/>
          <a:p>
            <a:r>
              <a:rPr lang="fr-FR"/>
              <a:t>Sens &amp; Engagement - 2022 - Tous droits réservés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E61153F-50DC-4199-96F9-3C9EAA9C997D}" type="datetime1">
              <a:rPr lang="en-US" smtClean="0"/>
              <a:t>4/12/2022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fr-FR"/>
              <a:t>Sens &amp; Engagement - 2022 - Tous droits réservés </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969EC79-2AA7-4EA8-B2BB-B7DE7245512D}" type="datetime1">
              <a:rPr lang="en-US" smtClean="0"/>
              <a:t>4/12/2022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fr-FR"/>
              <a:t>Sens &amp; Engagement - 2021 - Tous droits réservés </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41709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inrs.fr/risques/psychosociaux/ce-qu-il-faut-retenir.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andrh.fr/uploads/files/attachments/61b10ed1c02ea257431870.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processcommunication.fr/recherch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futura-sciences.com/sante/definitions/medecine-bcg-477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E6D3-1B48-41E1-BE23-484D46A523C7}"/>
              </a:ext>
            </a:extLst>
          </p:cNvPr>
          <p:cNvSpPr>
            <a:spLocks noGrp="1"/>
          </p:cNvSpPr>
          <p:nvPr>
            <p:ph type="ctrTitle"/>
          </p:nvPr>
        </p:nvSpPr>
        <p:spPr>
          <a:xfrm>
            <a:off x="581191" y="4610099"/>
            <a:ext cx="10993549" cy="1066801"/>
          </a:xfrm>
        </p:spPr>
        <p:txBody>
          <a:bodyPr>
            <a:normAutofit fontScale="90000"/>
          </a:bodyPr>
          <a:lstStyle/>
          <a:p>
            <a:pPr>
              <a:lnSpc>
                <a:spcPct val="90000"/>
              </a:lnSpc>
            </a:pPr>
            <a:r>
              <a:rPr lang="fr-FR" sz="3300" dirty="0">
                <a:solidFill>
                  <a:schemeClr val="bg1"/>
                </a:solidFill>
              </a:rPr>
              <a:t>Qualité de vie au travail, cohésion d’équipe et sentiment d’appartenance à l’heure du télétravail</a:t>
            </a:r>
          </a:p>
        </p:txBody>
      </p:sp>
      <p:sp>
        <p:nvSpPr>
          <p:cNvPr id="3" name="Sous-titre 2">
            <a:extLst>
              <a:ext uri="{FF2B5EF4-FFF2-40B4-BE49-F238E27FC236}">
                <a16:creationId xmlns:a16="http://schemas.microsoft.com/office/drawing/2014/main" id="{6C8FEDAC-34BD-473F-8063-88AE09FFA01E}"/>
              </a:ext>
            </a:extLst>
          </p:cNvPr>
          <p:cNvSpPr>
            <a:spLocks noGrp="1"/>
          </p:cNvSpPr>
          <p:nvPr>
            <p:ph type="subTitle" idx="1"/>
          </p:nvPr>
        </p:nvSpPr>
        <p:spPr>
          <a:xfrm>
            <a:off x="581194" y="5697215"/>
            <a:ext cx="10993546" cy="525565"/>
          </a:xfrm>
        </p:spPr>
        <p:txBody>
          <a:bodyPr>
            <a:normAutofit/>
          </a:bodyPr>
          <a:lstStyle/>
          <a:p>
            <a:r>
              <a:rPr lang="fr-FR" dirty="0">
                <a:solidFill>
                  <a:schemeClr val="bg2"/>
                </a:solidFill>
              </a:rPr>
              <a:t>13 avril 2022</a:t>
            </a:r>
          </a:p>
        </p:txBody>
      </p:sp>
      <p:sp useBgFill="1">
        <p:nvSpPr>
          <p:cNvPr id="29" name="Rectangle 28">
            <a:extLst>
              <a:ext uri="{FF2B5EF4-FFF2-40B4-BE49-F238E27FC236}">
                <a16:creationId xmlns:a16="http://schemas.microsoft.com/office/drawing/2014/main" id="{0A08DAED-6222-40F8-97FA-1474D91F1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B71008FD-3198-4CE8-BF7C-BADC404044D3}"/>
              </a:ext>
            </a:extLst>
          </p:cNvPr>
          <p:cNvPicPr>
            <a:picLocks noChangeAspect="1"/>
          </p:cNvPicPr>
          <p:nvPr/>
        </p:nvPicPr>
        <p:blipFill>
          <a:blip r:embed="rId2"/>
          <a:stretch>
            <a:fillRect/>
          </a:stretch>
        </p:blipFill>
        <p:spPr>
          <a:xfrm>
            <a:off x="1123026" y="1250557"/>
            <a:ext cx="2237693" cy="2521344"/>
          </a:xfrm>
          <a:prstGeom prst="rect">
            <a:avLst/>
          </a:prstGeom>
        </p:spPr>
      </p:pic>
      <p:sp>
        <p:nvSpPr>
          <p:cNvPr id="31" name="Rectangle 30">
            <a:extLst>
              <a:ext uri="{FF2B5EF4-FFF2-40B4-BE49-F238E27FC236}">
                <a16:creationId xmlns:a16="http://schemas.microsoft.com/office/drawing/2014/main" id="{B9EA7D0C-D986-4DAE-813C-903CF7A31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2"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0FEAC2C-4B4A-4DAB-9021-A0183744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8704" y="642071"/>
            <a:ext cx="7475220" cy="370144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D04E7CE-C66B-49FC-8E37-3A08EF9A5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Espace réservé du pied de page 3">
            <a:extLst>
              <a:ext uri="{FF2B5EF4-FFF2-40B4-BE49-F238E27FC236}">
                <a16:creationId xmlns:a16="http://schemas.microsoft.com/office/drawing/2014/main" id="{81314A0D-131E-4898-BA83-D5016F0FEE41}"/>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C216B17F-8F1A-48F8-9934-39D593258451}"/>
              </a:ext>
            </a:extLst>
          </p:cNvPr>
          <p:cNvSpPr>
            <a:spLocks noGrp="1"/>
          </p:cNvSpPr>
          <p:nvPr>
            <p:ph type="sldNum" sz="quarter" idx="12"/>
          </p:nvPr>
        </p:nvSpPr>
        <p:spPr>
          <a:xfrm>
            <a:off x="10558300" y="6400800"/>
            <a:ext cx="1016440" cy="365125"/>
          </a:xfrm>
        </p:spPr>
        <p:txBody>
          <a:bodyPr>
            <a:normAutofit/>
          </a:bodyPr>
          <a:lstStyle/>
          <a:p>
            <a:pPr>
              <a:spcAft>
                <a:spcPts val="600"/>
              </a:spcAft>
            </a:pPr>
            <a:fld id="{D57F1E4F-1CFF-5643-939E-217C01CDF565}" type="slidenum">
              <a:rPr lang="en-US" smtClean="0"/>
              <a:pPr>
                <a:spcAft>
                  <a:spcPts val="600"/>
                </a:spcAft>
              </a:pPr>
              <a:t>1</a:t>
            </a:fld>
            <a:endParaRPr lang="en-US"/>
          </a:p>
        </p:txBody>
      </p:sp>
      <p:pic>
        <p:nvPicPr>
          <p:cNvPr id="7" name="Image 6">
            <a:extLst>
              <a:ext uri="{FF2B5EF4-FFF2-40B4-BE49-F238E27FC236}">
                <a16:creationId xmlns:a16="http://schemas.microsoft.com/office/drawing/2014/main" id="{24749610-CDA7-41C9-813C-7D00E3AB1F81}"/>
              </a:ext>
            </a:extLst>
          </p:cNvPr>
          <p:cNvPicPr>
            <a:picLocks noChangeAspect="1"/>
          </p:cNvPicPr>
          <p:nvPr/>
        </p:nvPicPr>
        <p:blipFill>
          <a:blip r:embed="rId3"/>
          <a:stretch>
            <a:fillRect/>
          </a:stretch>
        </p:blipFill>
        <p:spPr>
          <a:xfrm>
            <a:off x="6362700" y="906140"/>
            <a:ext cx="3204284" cy="3204284"/>
          </a:xfrm>
          <a:prstGeom prst="rect">
            <a:avLst/>
          </a:prstGeom>
        </p:spPr>
      </p:pic>
    </p:spTree>
    <p:extLst>
      <p:ext uri="{BB962C8B-B14F-4D97-AF65-F5344CB8AC3E}">
        <p14:creationId xmlns:p14="http://schemas.microsoft.com/office/powerpoint/2010/main" val="387159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64FEF-A61C-468C-B5CB-B72C95AFC4A2}"/>
              </a:ext>
            </a:extLst>
          </p:cNvPr>
          <p:cNvSpPr>
            <a:spLocks noGrp="1"/>
          </p:cNvSpPr>
          <p:nvPr>
            <p:ph type="title"/>
          </p:nvPr>
        </p:nvSpPr>
        <p:spPr/>
        <p:txBody>
          <a:bodyPr/>
          <a:lstStyle/>
          <a:p>
            <a:r>
              <a:rPr lang="fr-FR" dirty="0"/>
              <a:t>La qualité de vie au travail</a:t>
            </a:r>
          </a:p>
        </p:txBody>
      </p:sp>
      <p:sp>
        <p:nvSpPr>
          <p:cNvPr id="3" name="Espace réservé du texte 2">
            <a:extLst>
              <a:ext uri="{FF2B5EF4-FFF2-40B4-BE49-F238E27FC236}">
                <a16:creationId xmlns:a16="http://schemas.microsoft.com/office/drawing/2014/main" id="{8D5347A6-1A28-46D3-AD2D-8D4F1E7480E0}"/>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D0E729ED-316A-4203-AF06-D9F43E5873D2}"/>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613F1141-E265-44AC-AAB7-C5ACBB0EB7A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563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CEF78-5BB1-4E06-B134-FB51535A7E4C}"/>
              </a:ext>
            </a:extLst>
          </p:cNvPr>
          <p:cNvSpPr>
            <a:spLocks noGrp="1"/>
          </p:cNvSpPr>
          <p:nvPr>
            <p:ph type="title"/>
          </p:nvPr>
        </p:nvSpPr>
        <p:spPr/>
        <p:txBody>
          <a:bodyPr/>
          <a:lstStyle/>
          <a:p>
            <a:r>
              <a:rPr lang="fr-FR" dirty="0"/>
              <a:t>La qualité de vie au travail</a:t>
            </a:r>
          </a:p>
        </p:txBody>
      </p:sp>
      <p:sp>
        <p:nvSpPr>
          <p:cNvPr id="3" name="Espace réservé du contenu 2">
            <a:extLst>
              <a:ext uri="{FF2B5EF4-FFF2-40B4-BE49-F238E27FC236}">
                <a16:creationId xmlns:a16="http://schemas.microsoft.com/office/drawing/2014/main" id="{B0AB3C12-3372-4194-990F-1D8D061D91A3}"/>
              </a:ext>
            </a:extLst>
          </p:cNvPr>
          <p:cNvSpPr>
            <a:spLocks noGrp="1"/>
          </p:cNvSpPr>
          <p:nvPr>
            <p:ph idx="1"/>
          </p:nvPr>
        </p:nvSpPr>
        <p:spPr/>
        <p:txBody>
          <a:bodyPr/>
          <a:lstStyle/>
          <a:p>
            <a:pPr algn="l"/>
            <a:r>
              <a:rPr lang="fr-FR" dirty="0">
                <a:solidFill>
                  <a:srgbClr val="212529"/>
                </a:solidFill>
                <a:latin typeface="Montserrat" panose="00000500000000000000" pitchFamily="2" charset="0"/>
              </a:rPr>
              <a:t>ANI 9 décembre 2020 (loi du 2/8/2021) sur la santé au travail : la QVT est devenue la QVCT </a:t>
            </a:r>
          </a:p>
          <a:p>
            <a:pPr algn="l"/>
            <a:r>
              <a:rPr lang="fr-FR" dirty="0">
                <a:solidFill>
                  <a:srgbClr val="212529"/>
                </a:solidFill>
                <a:latin typeface="Montserrat" panose="00000500000000000000" pitchFamily="2" charset="0"/>
              </a:rPr>
              <a:t>On ne parle désormais plus de « qualité de vie au travail », mais de « qualité de vie et des conditions de travail ». </a:t>
            </a:r>
          </a:p>
          <a:p>
            <a:pPr algn="l"/>
            <a:r>
              <a:rPr lang="fr-FR" dirty="0">
                <a:solidFill>
                  <a:srgbClr val="212529"/>
                </a:solidFill>
                <a:latin typeface="Montserrat" panose="00000500000000000000" pitchFamily="2" charset="0"/>
              </a:rPr>
              <a:t>Objectif : renforcer la prévention en santé au travail</a:t>
            </a:r>
          </a:p>
          <a:p>
            <a:endParaRPr lang="fr-FR" dirty="0"/>
          </a:p>
        </p:txBody>
      </p:sp>
      <p:sp>
        <p:nvSpPr>
          <p:cNvPr id="4" name="Espace réservé du pied de page 3">
            <a:extLst>
              <a:ext uri="{FF2B5EF4-FFF2-40B4-BE49-F238E27FC236}">
                <a16:creationId xmlns:a16="http://schemas.microsoft.com/office/drawing/2014/main" id="{7F21F829-15FE-4D81-B20C-C30EE44EAC2F}"/>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8D4602ED-B391-49EA-9EA9-2C4966AC8B3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8552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CEF78-5BB1-4E06-B134-FB51535A7E4C}"/>
              </a:ext>
            </a:extLst>
          </p:cNvPr>
          <p:cNvSpPr>
            <a:spLocks noGrp="1"/>
          </p:cNvSpPr>
          <p:nvPr>
            <p:ph type="title"/>
          </p:nvPr>
        </p:nvSpPr>
        <p:spPr>
          <a:xfrm>
            <a:off x="581192" y="702156"/>
            <a:ext cx="11029616" cy="1013800"/>
          </a:xfrm>
        </p:spPr>
        <p:txBody>
          <a:bodyPr>
            <a:normAutofit/>
          </a:bodyPr>
          <a:lstStyle/>
          <a:p>
            <a:r>
              <a:rPr lang="fr-FR" dirty="0"/>
              <a:t>La qualité de vie au travail</a:t>
            </a:r>
          </a:p>
        </p:txBody>
      </p:sp>
      <p:sp>
        <p:nvSpPr>
          <p:cNvPr id="11" name="Rectangle 10">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0707821F-890E-443B-8FB6-DCD061C29380}"/>
              </a:ext>
            </a:extLst>
          </p:cNvPr>
          <p:cNvPicPr>
            <a:picLocks noChangeAspect="1"/>
          </p:cNvPicPr>
          <p:nvPr/>
        </p:nvPicPr>
        <p:blipFill>
          <a:blip r:embed="rId2"/>
          <a:stretch>
            <a:fillRect/>
          </a:stretch>
        </p:blipFill>
        <p:spPr>
          <a:xfrm>
            <a:off x="657225" y="2533078"/>
            <a:ext cx="3305175" cy="3305175"/>
          </a:xfrm>
          <a:prstGeom prst="rect">
            <a:avLst/>
          </a:prstGeom>
        </p:spPr>
      </p:pic>
      <p:sp>
        <p:nvSpPr>
          <p:cNvPr id="3" name="Espace réservé du contenu 2">
            <a:extLst>
              <a:ext uri="{FF2B5EF4-FFF2-40B4-BE49-F238E27FC236}">
                <a16:creationId xmlns:a16="http://schemas.microsoft.com/office/drawing/2014/main" id="{B0AB3C12-3372-4194-990F-1D8D061D91A3}"/>
              </a:ext>
            </a:extLst>
          </p:cNvPr>
          <p:cNvSpPr>
            <a:spLocks noGrp="1"/>
          </p:cNvSpPr>
          <p:nvPr>
            <p:ph idx="1"/>
          </p:nvPr>
        </p:nvSpPr>
        <p:spPr>
          <a:xfrm>
            <a:off x="4505325" y="2180496"/>
            <a:ext cx="7105481" cy="4045683"/>
          </a:xfrm>
        </p:spPr>
        <p:txBody>
          <a:bodyPr>
            <a:normAutofit/>
          </a:bodyPr>
          <a:lstStyle/>
          <a:p>
            <a:pPr marL="0" indent="0">
              <a:buNone/>
            </a:pPr>
            <a:r>
              <a:rPr lang="fr-FR" b="0" i="0" dirty="0">
                <a:effectLst/>
                <a:latin typeface="Montserrat" panose="00000500000000000000" pitchFamily="2" charset="0"/>
              </a:rPr>
              <a:t>ANI QVT de 2013 définit la qualité de vie au travail :</a:t>
            </a:r>
          </a:p>
          <a:p>
            <a:r>
              <a:rPr lang="fr-FR" b="0" i="0" dirty="0">
                <a:effectLst/>
                <a:latin typeface="Montserrat" panose="00000500000000000000" pitchFamily="2" charset="0"/>
              </a:rPr>
              <a:t> « </a:t>
            </a:r>
            <a:r>
              <a:rPr lang="fr-FR" dirty="0">
                <a:latin typeface="Montserrat" panose="00000500000000000000" pitchFamily="2" charset="0"/>
              </a:rPr>
              <a:t>A</a:t>
            </a:r>
            <a:r>
              <a:rPr lang="fr-FR" b="0" i="0" dirty="0">
                <a:effectLst/>
                <a:latin typeface="Montserrat" panose="00000500000000000000" pitchFamily="2" charset="0"/>
              </a:rPr>
              <a:t>ctions qui permettent de concilier </a:t>
            </a:r>
            <a:r>
              <a:rPr lang="fr-FR" b="1" i="0" dirty="0">
                <a:effectLst/>
                <a:latin typeface="Montserrat" panose="00000500000000000000" pitchFamily="2" charset="0"/>
              </a:rPr>
              <a:t>amélioration des conditions de travail </a:t>
            </a:r>
            <a:r>
              <a:rPr lang="fr-FR" b="0" i="0" dirty="0">
                <a:effectLst/>
                <a:latin typeface="Montserrat" panose="00000500000000000000" pitchFamily="2" charset="0"/>
              </a:rPr>
              <a:t>pour les salariés et </a:t>
            </a:r>
            <a:r>
              <a:rPr lang="fr-FR" b="1" i="0" dirty="0">
                <a:effectLst/>
                <a:latin typeface="Montserrat" panose="00000500000000000000" pitchFamily="2" charset="0"/>
              </a:rPr>
              <a:t>performance globale </a:t>
            </a:r>
            <a:r>
              <a:rPr lang="fr-FR" b="0" i="0" dirty="0">
                <a:effectLst/>
                <a:latin typeface="Montserrat" panose="00000500000000000000" pitchFamily="2" charset="0"/>
              </a:rPr>
              <a:t>de l’entreprise ». </a:t>
            </a:r>
            <a:endParaRPr lang="fr-FR" dirty="0">
              <a:latin typeface="Montserrat" panose="00000500000000000000" pitchFamily="2" charset="0"/>
            </a:endParaRPr>
          </a:p>
          <a:p>
            <a:r>
              <a:rPr lang="fr-FR" b="0" i="0" dirty="0">
                <a:effectLst/>
                <a:latin typeface="Montserrat" panose="00000500000000000000" pitchFamily="2" charset="0"/>
              </a:rPr>
              <a:t>« </a:t>
            </a:r>
            <a:r>
              <a:rPr lang="fr-FR" b="1" dirty="0">
                <a:latin typeface="Montserrat" panose="00000500000000000000" pitchFamily="2" charset="0"/>
              </a:rPr>
              <a:t>V</a:t>
            </a:r>
            <a:r>
              <a:rPr lang="fr-FR" b="1" i="0" dirty="0">
                <a:effectLst/>
                <a:latin typeface="Montserrat" panose="00000500000000000000" pitchFamily="2" charset="0"/>
              </a:rPr>
              <a:t>ise d’abord le travail</a:t>
            </a:r>
            <a:r>
              <a:rPr lang="fr-FR" b="0" i="0" dirty="0">
                <a:effectLst/>
                <a:latin typeface="Montserrat" panose="00000500000000000000" pitchFamily="2" charset="0"/>
              </a:rPr>
              <a:t>, les conditions de travail et la possibilité qu’elles ouvrent ou non de ‘faire du bon travail’ dans une bonne ambiance, dans le cadre de son organisation ». </a:t>
            </a:r>
          </a:p>
          <a:p>
            <a:r>
              <a:rPr lang="fr-FR" b="0" i="0" dirty="0">
                <a:effectLst/>
                <a:latin typeface="Montserrat" panose="00000500000000000000" pitchFamily="2" charset="0"/>
              </a:rPr>
              <a:t>« </a:t>
            </a:r>
            <a:r>
              <a:rPr lang="fr-FR" dirty="0" err="1">
                <a:latin typeface="Montserrat" panose="00000500000000000000" pitchFamily="2" charset="0"/>
              </a:rPr>
              <a:t>E</a:t>
            </a:r>
            <a:r>
              <a:rPr lang="fr-FR" b="0" i="0" dirty="0" err="1">
                <a:effectLst/>
                <a:latin typeface="Montserrat" panose="00000500000000000000" pitchFamily="2" charset="0"/>
              </a:rPr>
              <a:t>galement</a:t>
            </a:r>
            <a:r>
              <a:rPr lang="fr-FR" b="0" i="0" dirty="0">
                <a:effectLst/>
                <a:latin typeface="Montserrat" panose="00000500000000000000" pitchFamily="2" charset="0"/>
              </a:rPr>
              <a:t> associée aux </a:t>
            </a:r>
            <a:r>
              <a:rPr lang="fr-FR" b="1" i="0" dirty="0">
                <a:effectLst/>
                <a:latin typeface="Montserrat" panose="00000500000000000000" pitchFamily="2" charset="0"/>
              </a:rPr>
              <a:t>attentes fortes d’être pleinement reconnu </a:t>
            </a:r>
            <a:r>
              <a:rPr lang="fr-FR" b="0" i="0" dirty="0">
                <a:effectLst/>
                <a:latin typeface="Montserrat" panose="00000500000000000000" pitchFamily="2" charset="0"/>
              </a:rPr>
              <a:t>dans l’entreprise et de mieux équilibrer vie professionnelle et vie personnelle. »</a:t>
            </a:r>
            <a:endParaRPr lang="fr-FR" dirty="0"/>
          </a:p>
        </p:txBody>
      </p:sp>
      <p:sp>
        <p:nvSpPr>
          <p:cNvPr id="4" name="Espace réservé du pied de page 3">
            <a:extLst>
              <a:ext uri="{FF2B5EF4-FFF2-40B4-BE49-F238E27FC236}">
                <a16:creationId xmlns:a16="http://schemas.microsoft.com/office/drawing/2014/main" id="{7F21F829-15FE-4D81-B20C-C30EE44EAC2F}"/>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8D4602ED-B391-49EA-9EA9-2C4966AC8B3B}"/>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247408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5CEF78-5BB1-4E06-B134-FB51535A7E4C}"/>
              </a:ext>
            </a:extLst>
          </p:cNvPr>
          <p:cNvSpPr>
            <a:spLocks noGrp="1"/>
          </p:cNvSpPr>
          <p:nvPr>
            <p:ph type="title"/>
          </p:nvPr>
        </p:nvSpPr>
        <p:spPr>
          <a:xfrm>
            <a:off x="643468" y="1033389"/>
            <a:ext cx="4826256" cy="4825409"/>
          </a:xfrm>
        </p:spPr>
        <p:txBody>
          <a:bodyPr anchor="ctr">
            <a:normAutofit/>
          </a:bodyPr>
          <a:lstStyle/>
          <a:p>
            <a:r>
              <a:rPr lang="fr-FR" sz="5400">
                <a:solidFill>
                  <a:srgbClr val="FFFFFF"/>
                </a:solidFill>
              </a:rPr>
              <a:t>Eléments descriptifs de la QVT</a:t>
            </a:r>
          </a:p>
        </p:txBody>
      </p:sp>
      <p:sp>
        <p:nvSpPr>
          <p:cNvPr id="14" name="Rectangle 13">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B0AB3C12-3372-4194-990F-1D8D061D91A3}"/>
              </a:ext>
            </a:extLst>
          </p:cNvPr>
          <p:cNvSpPr>
            <a:spLocks noGrp="1"/>
          </p:cNvSpPr>
          <p:nvPr>
            <p:ph idx="1"/>
          </p:nvPr>
        </p:nvSpPr>
        <p:spPr>
          <a:xfrm>
            <a:off x="6755769" y="1033390"/>
            <a:ext cx="4855037" cy="4825409"/>
          </a:xfrm>
          <a:ln w="57150">
            <a:noFill/>
          </a:ln>
        </p:spPr>
        <p:txBody>
          <a:bodyPr anchor="ctr">
            <a:normAutofit/>
          </a:bodyPr>
          <a:lstStyle/>
          <a:p>
            <a:pPr>
              <a:lnSpc>
                <a:spcPct val="90000"/>
              </a:lnSpc>
            </a:pPr>
            <a:r>
              <a:rPr lang="fr-FR" sz="1600" dirty="0">
                <a:solidFill>
                  <a:schemeClr val="accent2">
                    <a:lumMod val="50000"/>
                  </a:schemeClr>
                </a:solidFill>
                <a:latin typeface="Montserrat" panose="00000500000000000000" pitchFamily="2" charset="0"/>
              </a:rPr>
              <a:t>Qualité du contenu du travail </a:t>
            </a:r>
          </a:p>
          <a:p>
            <a:pPr>
              <a:lnSpc>
                <a:spcPct val="90000"/>
              </a:lnSpc>
            </a:pPr>
            <a:r>
              <a:rPr lang="fr-FR" sz="1600" dirty="0">
                <a:solidFill>
                  <a:schemeClr val="accent2">
                    <a:lumMod val="50000"/>
                  </a:schemeClr>
                </a:solidFill>
                <a:latin typeface="Montserrat" panose="00000500000000000000" pitchFamily="2" charset="0"/>
              </a:rPr>
              <a:t>Qualité de l'environnement physique</a:t>
            </a:r>
          </a:p>
          <a:p>
            <a:pPr>
              <a:lnSpc>
                <a:spcPct val="90000"/>
              </a:lnSpc>
            </a:pPr>
            <a:r>
              <a:rPr lang="fr-FR" sz="1600" dirty="0">
                <a:solidFill>
                  <a:schemeClr val="accent2">
                    <a:lumMod val="50000"/>
                  </a:schemeClr>
                </a:solidFill>
                <a:latin typeface="Montserrat" panose="00000500000000000000" pitchFamily="2" charset="0"/>
              </a:rPr>
              <a:t>Possibilité de réalisation et de développement personnel </a:t>
            </a:r>
          </a:p>
          <a:p>
            <a:pPr>
              <a:lnSpc>
                <a:spcPct val="90000"/>
              </a:lnSpc>
            </a:pPr>
            <a:r>
              <a:rPr lang="fr-FR" sz="1600" dirty="0">
                <a:solidFill>
                  <a:schemeClr val="accent2">
                    <a:lumMod val="50000"/>
                  </a:schemeClr>
                </a:solidFill>
                <a:latin typeface="Montserrat" panose="00000500000000000000" pitchFamily="2" charset="0"/>
              </a:rPr>
              <a:t>Possibilité de concilier vie professionnelle et vie personnelle </a:t>
            </a:r>
          </a:p>
          <a:p>
            <a:pPr>
              <a:lnSpc>
                <a:spcPct val="90000"/>
              </a:lnSpc>
            </a:pPr>
            <a:r>
              <a:rPr lang="fr-FR" sz="1600" dirty="0">
                <a:solidFill>
                  <a:schemeClr val="accent2">
                    <a:lumMod val="50000"/>
                  </a:schemeClr>
                </a:solidFill>
                <a:latin typeface="Montserrat" panose="00000500000000000000" pitchFamily="2" charset="0"/>
              </a:rPr>
              <a:t>Respect de l'égalité professionnelle </a:t>
            </a:r>
          </a:p>
          <a:p>
            <a:pPr>
              <a:lnSpc>
                <a:spcPct val="90000"/>
              </a:lnSpc>
            </a:pPr>
            <a:r>
              <a:rPr lang="fr-FR" sz="1600" dirty="0">
                <a:solidFill>
                  <a:schemeClr val="accent2">
                    <a:lumMod val="50000"/>
                  </a:schemeClr>
                </a:solidFill>
                <a:latin typeface="Montserrat" panose="00000500000000000000" pitchFamily="2" charset="0"/>
              </a:rPr>
              <a:t>Qualité de l'engagement de tous à tous les niveaux de l'entreprise </a:t>
            </a:r>
          </a:p>
          <a:p>
            <a:pPr>
              <a:lnSpc>
                <a:spcPct val="90000"/>
              </a:lnSpc>
            </a:pPr>
            <a:r>
              <a:rPr lang="fr-FR" sz="1600" dirty="0">
                <a:solidFill>
                  <a:schemeClr val="accent2">
                    <a:lumMod val="50000"/>
                  </a:schemeClr>
                </a:solidFill>
                <a:latin typeface="Montserrat" panose="00000500000000000000" pitchFamily="2" charset="0"/>
              </a:rPr>
              <a:t>Qualité de l'information partagée au sein de l'entreprise </a:t>
            </a:r>
          </a:p>
          <a:p>
            <a:pPr>
              <a:lnSpc>
                <a:spcPct val="90000"/>
              </a:lnSpc>
            </a:pPr>
            <a:r>
              <a:rPr lang="fr-FR" sz="1600" dirty="0">
                <a:solidFill>
                  <a:schemeClr val="accent2">
                    <a:lumMod val="50000"/>
                  </a:schemeClr>
                </a:solidFill>
                <a:latin typeface="Montserrat" panose="00000500000000000000" pitchFamily="2" charset="0"/>
              </a:rPr>
              <a:t>Qualité des relations de travail </a:t>
            </a:r>
          </a:p>
          <a:p>
            <a:pPr>
              <a:lnSpc>
                <a:spcPct val="90000"/>
              </a:lnSpc>
            </a:pPr>
            <a:r>
              <a:rPr lang="fr-FR" sz="1600" dirty="0">
                <a:solidFill>
                  <a:schemeClr val="accent2">
                    <a:lumMod val="50000"/>
                  </a:schemeClr>
                </a:solidFill>
                <a:latin typeface="Montserrat" panose="00000500000000000000" pitchFamily="2" charset="0"/>
              </a:rPr>
              <a:t>Qualité des relations sociales construites sur un dialogue social actif </a:t>
            </a:r>
          </a:p>
          <a:p>
            <a:pPr>
              <a:lnSpc>
                <a:spcPct val="90000"/>
              </a:lnSpc>
            </a:pPr>
            <a:r>
              <a:rPr lang="fr-FR" sz="1600" dirty="0">
                <a:solidFill>
                  <a:schemeClr val="accent2">
                    <a:lumMod val="50000"/>
                  </a:schemeClr>
                </a:solidFill>
                <a:latin typeface="Montserrat" panose="00000500000000000000" pitchFamily="2" charset="0"/>
              </a:rPr>
              <a:t>Qualité des modalités de mise en œuvre de l'organisation du travail</a:t>
            </a:r>
          </a:p>
        </p:txBody>
      </p:sp>
      <p:sp>
        <p:nvSpPr>
          <p:cNvPr id="4" name="Espace réservé du pied de page 3">
            <a:extLst>
              <a:ext uri="{FF2B5EF4-FFF2-40B4-BE49-F238E27FC236}">
                <a16:creationId xmlns:a16="http://schemas.microsoft.com/office/drawing/2014/main" id="{7F21F829-15FE-4D81-B20C-C30EE44EAC2F}"/>
              </a:ext>
            </a:extLst>
          </p:cNvPr>
          <p:cNvSpPr>
            <a:spLocks noGrp="1"/>
          </p:cNvSpPr>
          <p:nvPr>
            <p:ph type="ftr" sz="quarter" idx="11"/>
          </p:nvPr>
        </p:nvSpPr>
        <p:spPr>
          <a:xfrm>
            <a:off x="581192" y="5951811"/>
            <a:ext cx="5399279" cy="365125"/>
          </a:xfrm>
        </p:spPr>
        <p:txBody>
          <a:bodyPr>
            <a:normAutofit/>
          </a:bodyPr>
          <a:lstStyle/>
          <a:p>
            <a:pPr>
              <a:spcAft>
                <a:spcPts val="600"/>
              </a:spcAft>
            </a:pPr>
            <a:r>
              <a:rPr lang="fr-FR">
                <a:solidFill>
                  <a:srgbClr val="E4E4E4"/>
                </a:solidFill>
              </a:rPr>
              <a:t>Sens &amp; Engagement - 2022 - Tous droits réservés </a:t>
            </a:r>
            <a:endParaRPr lang="en-US">
              <a:solidFill>
                <a:srgbClr val="E4E4E4"/>
              </a:solidFill>
            </a:endParaRPr>
          </a:p>
        </p:txBody>
      </p:sp>
      <p:sp>
        <p:nvSpPr>
          <p:cNvPr id="5" name="Espace réservé du numéro de diapositive 4">
            <a:extLst>
              <a:ext uri="{FF2B5EF4-FFF2-40B4-BE49-F238E27FC236}">
                <a16:creationId xmlns:a16="http://schemas.microsoft.com/office/drawing/2014/main" id="{8D4602ED-B391-49EA-9EA9-2C4966AC8B3B}"/>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13</a:t>
            </a:fld>
            <a:endParaRPr lang="en-US">
              <a:solidFill>
                <a:srgbClr val="3D3D3D"/>
              </a:solidFill>
            </a:endParaRPr>
          </a:p>
        </p:txBody>
      </p:sp>
    </p:spTree>
    <p:extLst>
      <p:ext uri="{BB962C8B-B14F-4D97-AF65-F5344CB8AC3E}">
        <p14:creationId xmlns:p14="http://schemas.microsoft.com/office/powerpoint/2010/main" val="318585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89F0B0C1-5AEE-4C5C-BAED-49984A97EE87}"/>
              </a:ext>
            </a:extLst>
          </p:cNvPr>
          <p:cNvPicPr>
            <a:picLocks noChangeAspect="1"/>
          </p:cNvPicPr>
          <p:nvPr/>
        </p:nvPicPr>
        <p:blipFill rotWithShape="1">
          <a:blip r:embed="rId2"/>
          <a:srcRect t="5802"/>
          <a:stretch/>
        </p:blipFill>
        <p:spPr>
          <a:xfrm>
            <a:off x="2359902" y="1897337"/>
            <a:ext cx="7146048" cy="4874922"/>
          </a:xfrm>
          <a:prstGeom prst="rect">
            <a:avLst/>
          </a:prstGeom>
        </p:spPr>
      </p:pic>
      <p:sp>
        <p:nvSpPr>
          <p:cNvPr id="2" name="Titre 1">
            <a:extLst>
              <a:ext uri="{FF2B5EF4-FFF2-40B4-BE49-F238E27FC236}">
                <a16:creationId xmlns:a16="http://schemas.microsoft.com/office/drawing/2014/main" id="{84B7C767-0D72-4A28-B406-21503C9A6104}"/>
              </a:ext>
            </a:extLst>
          </p:cNvPr>
          <p:cNvSpPr>
            <a:spLocks noGrp="1"/>
          </p:cNvSpPr>
          <p:nvPr>
            <p:ph type="title"/>
          </p:nvPr>
        </p:nvSpPr>
        <p:spPr/>
        <p:txBody>
          <a:bodyPr/>
          <a:lstStyle/>
          <a:p>
            <a:r>
              <a:rPr lang="fr-FR" dirty="0"/>
              <a:t>La marguerite de l’ANACT</a:t>
            </a:r>
          </a:p>
        </p:txBody>
      </p:sp>
      <p:sp>
        <p:nvSpPr>
          <p:cNvPr id="4" name="Espace réservé du pied de page 3">
            <a:extLst>
              <a:ext uri="{FF2B5EF4-FFF2-40B4-BE49-F238E27FC236}">
                <a16:creationId xmlns:a16="http://schemas.microsoft.com/office/drawing/2014/main" id="{85C21DC3-7550-466D-A474-F997F63B9054}"/>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0C487CD6-ABE3-4526-B0BB-9F08E5D764B7}"/>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47957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02A1A26-AF0C-42C1-A7EB-3EF1DC1B62D5}"/>
              </a:ext>
            </a:extLst>
          </p:cNvPr>
          <p:cNvSpPr>
            <a:spLocks noGrp="1"/>
          </p:cNvSpPr>
          <p:nvPr>
            <p:ph type="title"/>
          </p:nvPr>
        </p:nvSpPr>
        <p:spPr>
          <a:xfrm>
            <a:off x="601255" y="702156"/>
            <a:ext cx="3409783" cy="1013800"/>
          </a:xfrm>
        </p:spPr>
        <p:txBody>
          <a:bodyPr>
            <a:normAutofit/>
          </a:bodyPr>
          <a:lstStyle/>
          <a:p>
            <a:r>
              <a:rPr lang="fr-FR" dirty="0"/>
              <a:t>Bénéfices Démarche QVCT</a:t>
            </a:r>
          </a:p>
        </p:txBody>
      </p:sp>
      <p:sp>
        <p:nvSpPr>
          <p:cNvPr id="3" name="Espace réservé du contenu 2">
            <a:extLst>
              <a:ext uri="{FF2B5EF4-FFF2-40B4-BE49-F238E27FC236}">
                <a16:creationId xmlns:a16="http://schemas.microsoft.com/office/drawing/2014/main" id="{B7CA62E2-4D3F-42DD-BE83-9E218395253A}"/>
              </a:ext>
            </a:extLst>
          </p:cNvPr>
          <p:cNvSpPr>
            <a:spLocks noGrp="1"/>
          </p:cNvSpPr>
          <p:nvPr>
            <p:ph idx="1"/>
          </p:nvPr>
        </p:nvSpPr>
        <p:spPr>
          <a:xfrm>
            <a:off x="601255" y="1964168"/>
            <a:ext cx="3409782" cy="4036582"/>
          </a:xfrm>
        </p:spPr>
        <p:txBody>
          <a:bodyPr>
            <a:normAutofit/>
          </a:bodyPr>
          <a:lstStyle/>
          <a:p>
            <a:pPr>
              <a:lnSpc>
                <a:spcPct val="90000"/>
              </a:lnSpc>
            </a:pPr>
            <a:endParaRPr lang="fr-FR" dirty="0">
              <a:solidFill>
                <a:schemeClr val="bg1"/>
              </a:solidFill>
              <a:latin typeface="Montserrat" panose="00000500000000000000" pitchFamily="2" charset="0"/>
            </a:endParaRPr>
          </a:p>
          <a:p>
            <a:pPr>
              <a:lnSpc>
                <a:spcPct val="90000"/>
              </a:lnSpc>
            </a:pPr>
            <a:r>
              <a:rPr lang="fr-FR" dirty="0">
                <a:solidFill>
                  <a:schemeClr val="bg1"/>
                </a:solidFill>
                <a:latin typeface="Montserrat" panose="00000500000000000000" pitchFamily="2" charset="0"/>
              </a:rPr>
              <a:t>Réduction des RPS</a:t>
            </a:r>
          </a:p>
          <a:p>
            <a:pPr>
              <a:lnSpc>
                <a:spcPct val="90000"/>
              </a:lnSpc>
            </a:pPr>
            <a:r>
              <a:rPr lang="fr-FR" dirty="0">
                <a:solidFill>
                  <a:schemeClr val="bg1"/>
                </a:solidFill>
                <a:latin typeface="Montserrat" panose="00000500000000000000" pitchFamily="2" charset="0"/>
              </a:rPr>
              <a:t>Respect de la réglementation</a:t>
            </a:r>
          </a:p>
          <a:p>
            <a:pPr>
              <a:lnSpc>
                <a:spcPct val="90000"/>
              </a:lnSpc>
            </a:pPr>
            <a:r>
              <a:rPr lang="fr-FR" dirty="0">
                <a:solidFill>
                  <a:schemeClr val="bg1"/>
                </a:solidFill>
                <a:latin typeface="Montserrat" panose="00000500000000000000" pitchFamily="2" charset="0"/>
              </a:rPr>
              <a:t>Amélioration du climat social et du fonctionnement</a:t>
            </a:r>
          </a:p>
          <a:p>
            <a:pPr>
              <a:lnSpc>
                <a:spcPct val="90000"/>
              </a:lnSpc>
            </a:pPr>
            <a:r>
              <a:rPr lang="fr-FR" dirty="0">
                <a:solidFill>
                  <a:schemeClr val="bg1"/>
                </a:solidFill>
                <a:latin typeface="Montserrat" panose="00000500000000000000" pitchFamily="2" charset="0"/>
              </a:rPr>
              <a:t>Accompagnement des changements</a:t>
            </a:r>
          </a:p>
          <a:p>
            <a:pPr>
              <a:lnSpc>
                <a:spcPct val="90000"/>
              </a:lnSpc>
            </a:pPr>
            <a:r>
              <a:rPr lang="fr-FR" dirty="0">
                <a:solidFill>
                  <a:schemeClr val="bg1"/>
                </a:solidFill>
                <a:latin typeface="Montserrat" panose="00000500000000000000" pitchFamily="2" charset="0"/>
              </a:rPr>
              <a:t>Développement d’un environnement stable et résilient</a:t>
            </a:r>
          </a:p>
          <a:p>
            <a:pPr>
              <a:lnSpc>
                <a:spcPct val="90000"/>
              </a:lnSpc>
            </a:pPr>
            <a:endParaRPr lang="fr-FR" dirty="0">
              <a:solidFill>
                <a:schemeClr val="bg1"/>
              </a:solidFill>
              <a:latin typeface="Montserrat" panose="00000500000000000000" pitchFamily="2" charset="0"/>
            </a:endParaRPr>
          </a:p>
        </p:txBody>
      </p:sp>
      <p:pic>
        <p:nvPicPr>
          <p:cNvPr id="6" name="Image 5">
            <a:hlinkClick r:id="rId2"/>
            <a:extLst>
              <a:ext uri="{FF2B5EF4-FFF2-40B4-BE49-F238E27FC236}">
                <a16:creationId xmlns:a16="http://schemas.microsoft.com/office/drawing/2014/main" id="{A4714396-E171-442C-8394-441E2F503F74}"/>
              </a:ext>
            </a:extLst>
          </p:cNvPr>
          <p:cNvPicPr>
            <a:picLocks noChangeAspect="1"/>
          </p:cNvPicPr>
          <p:nvPr/>
        </p:nvPicPr>
        <p:blipFill>
          <a:blip r:embed="rId3"/>
          <a:stretch>
            <a:fillRect/>
          </a:stretch>
        </p:blipFill>
        <p:spPr>
          <a:xfrm>
            <a:off x="5083160" y="852110"/>
            <a:ext cx="5917976" cy="5148640"/>
          </a:xfrm>
          <a:prstGeom prst="rect">
            <a:avLst/>
          </a:prstGeom>
        </p:spPr>
      </p:pic>
      <p:sp>
        <p:nvSpPr>
          <p:cNvPr id="4" name="Espace réservé du pied de page 3">
            <a:extLst>
              <a:ext uri="{FF2B5EF4-FFF2-40B4-BE49-F238E27FC236}">
                <a16:creationId xmlns:a16="http://schemas.microsoft.com/office/drawing/2014/main" id="{C2BE79A1-6C08-43E0-AB0E-707F77C4044E}"/>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7FEE6A31-D6CA-485A-88CB-E8353E238F4E}"/>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15</a:t>
            </a:fld>
            <a:endParaRPr lang="en-US"/>
          </a:p>
        </p:txBody>
      </p:sp>
    </p:spTree>
    <p:extLst>
      <p:ext uri="{BB962C8B-B14F-4D97-AF65-F5344CB8AC3E}">
        <p14:creationId xmlns:p14="http://schemas.microsoft.com/office/powerpoint/2010/main" val="258398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PS définition">
            <a:extLst>
              <a:ext uri="{FF2B5EF4-FFF2-40B4-BE49-F238E27FC236}">
                <a16:creationId xmlns:a16="http://schemas.microsoft.com/office/drawing/2014/main" id="{677CFE00-FF46-42D9-8D89-E01E091900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9117" y="1208531"/>
            <a:ext cx="4782897" cy="473506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718FF644-4769-4EE7-A162-603570640E7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RPS</a:t>
            </a:r>
          </a:p>
        </p:txBody>
      </p:sp>
      <p:sp>
        <p:nvSpPr>
          <p:cNvPr id="4" name="Espace réservé du pied de page 3">
            <a:extLst>
              <a:ext uri="{FF2B5EF4-FFF2-40B4-BE49-F238E27FC236}">
                <a16:creationId xmlns:a16="http://schemas.microsoft.com/office/drawing/2014/main" id="{6CC2A5C0-C664-476A-8F7A-F1202BB02B3D}"/>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914400">
              <a:spcAft>
                <a:spcPts val="600"/>
              </a:spcAft>
            </a:pPr>
            <a:r>
              <a:rPr lang="en-US" kern="1200" cap="all">
                <a:solidFill>
                  <a:schemeClr val="accent1">
                    <a:lumMod val="75000"/>
                    <a:lumOff val="25000"/>
                  </a:schemeClr>
                </a:solidFill>
                <a:latin typeface="+mn-lt"/>
                <a:ea typeface="+mn-ea"/>
                <a:cs typeface="+mn-cs"/>
              </a:rPr>
              <a:t>Sens &amp; Engagement - 2022 - Tous droits réservés </a:t>
            </a:r>
          </a:p>
        </p:txBody>
      </p:sp>
      <p:sp>
        <p:nvSpPr>
          <p:cNvPr id="5" name="Espace réservé du numéro de diapositive 4">
            <a:extLst>
              <a:ext uri="{FF2B5EF4-FFF2-40B4-BE49-F238E27FC236}">
                <a16:creationId xmlns:a16="http://schemas.microsoft.com/office/drawing/2014/main" id="{E8BD21D9-68C7-4CD5-9DFE-1CD98839D2BC}"/>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mtClean="0">
                <a:solidFill>
                  <a:schemeClr val="accent1">
                    <a:lumMod val="75000"/>
                    <a:lumOff val="25000"/>
                  </a:schemeClr>
                </a:solidFill>
              </a:rPr>
              <a:pPr defTabSz="914400">
                <a:spcAft>
                  <a:spcPts val="600"/>
                </a:spcAft>
              </a:pPr>
              <a:t>16</a:t>
            </a:fld>
            <a:endParaRPr lang="en-US">
              <a:solidFill>
                <a:schemeClr val="accent1">
                  <a:lumMod val="75000"/>
                  <a:lumOff val="25000"/>
                </a:schemeClr>
              </a:solidFill>
            </a:endParaRPr>
          </a:p>
        </p:txBody>
      </p:sp>
    </p:spTree>
    <p:extLst>
      <p:ext uri="{BB962C8B-B14F-4D97-AF65-F5344CB8AC3E}">
        <p14:creationId xmlns:p14="http://schemas.microsoft.com/office/powerpoint/2010/main" val="4122021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0">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2">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7" name="Rectangle 26">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Espace réservé du contenu 13">
            <a:hlinkClick r:id="rId2"/>
            <a:extLst>
              <a:ext uri="{FF2B5EF4-FFF2-40B4-BE49-F238E27FC236}">
                <a16:creationId xmlns:a16="http://schemas.microsoft.com/office/drawing/2014/main" id="{9722B4B4-A165-4627-8A63-0B6B4A5A2673}"/>
              </a:ext>
            </a:extLst>
          </p:cNvPr>
          <p:cNvPicPr>
            <a:picLocks noGrp="1" noChangeAspect="1"/>
          </p:cNvPicPr>
          <p:nvPr>
            <p:ph idx="1"/>
          </p:nvPr>
        </p:nvPicPr>
        <p:blipFill>
          <a:blip r:embed="rId3"/>
          <a:stretch>
            <a:fillRect/>
          </a:stretch>
        </p:blipFill>
        <p:spPr>
          <a:xfrm>
            <a:off x="931166" y="1824137"/>
            <a:ext cx="6518800" cy="3503856"/>
          </a:xfrm>
          <a:prstGeom prst="rect">
            <a:avLst/>
          </a:prstGeom>
        </p:spPr>
      </p:pic>
      <p:sp>
        <p:nvSpPr>
          <p:cNvPr id="29" name="Rectangle 28">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F05CEF78-5BB1-4E06-B134-FB51535A7E4C}"/>
              </a:ext>
            </a:extLst>
          </p:cNvPr>
          <p:cNvSpPr>
            <a:spLocks noGrp="1"/>
          </p:cNvSpPr>
          <p:nvPr>
            <p:ph type="title"/>
          </p:nvPr>
        </p:nvSpPr>
        <p:spPr>
          <a:xfrm>
            <a:off x="8296275" y="1419225"/>
            <a:ext cx="3081576" cy="2085869"/>
          </a:xfrm>
        </p:spPr>
        <p:txBody>
          <a:bodyPr vert="horz" lIns="91440" tIns="45720" rIns="91440" bIns="45720" rtlCol="0" anchor="b">
            <a:normAutofit/>
          </a:bodyPr>
          <a:lstStyle/>
          <a:p>
            <a:pPr>
              <a:lnSpc>
                <a:spcPct val="90000"/>
              </a:lnSpc>
            </a:pPr>
            <a:r>
              <a:rPr lang="en-US" sz="3600">
                <a:solidFill>
                  <a:srgbClr val="FFFFFF"/>
                </a:solidFill>
              </a:rPr>
              <a:t>Piliers d’une démarche qvct co-construite</a:t>
            </a:r>
          </a:p>
        </p:txBody>
      </p:sp>
      <p:sp>
        <p:nvSpPr>
          <p:cNvPr id="4" name="Espace réservé du pied de page 3">
            <a:extLst>
              <a:ext uri="{FF2B5EF4-FFF2-40B4-BE49-F238E27FC236}">
                <a16:creationId xmlns:a16="http://schemas.microsoft.com/office/drawing/2014/main" id="{7F21F829-15FE-4D81-B20C-C30EE44EAC2F}"/>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914400">
              <a:spcAft>
                <a:spcPts val="600"/>
              </a:spcAft>
            </a:pPr>
            <a:r>
              <a:rPr lang="en-US" kern="1200" cap="all">
                <a:solidFill>
                  <a:schemeClr val="accent1">
                    <a:lumMod val="75000"/>
                    <a:lumOff val="25000"/>
                  </a:schemeClr>
                </a:solidFill>
                <a:latin typeface="+mn-lt"/>
                <a:ea typeface="+mn-ea"/>
                <a:cs typeface="+mn-cs"/>
              </a:rPr>
              <a:t>Sens &amp; Engagement - 2022 - Tous droits réservés </a:t>
            </a:r>
          </a:p>
        </p:txBody>
      </p:sp>
      <p:sp>
        <p:nvSpPr>
          <p:cNvPr id="5" name="Espace réservé du numéro de diapositive 4">
            <a:extLst>
              <a:ext uri="{FF2B5EF4-FFF2-40B4-BE49-F238E27FC236}">
                <a16:creationId xmlns:a16="http://schemas.microsoft.com/office/drawing/2014/main" id="{8D4602ED-B391-49EA-9EA9-2C4966AC8B3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mtClean="0">
                <a:solidFill>
                  <a:schemeClr val="accent1">
                    <a:lumMod val="75000"/>
                    <a:lumOff val="25000"/>
                  </a:schemeClr>
                </a:solidFill>
              </a:rPr>
              <a:pPr defTabSz="914400">
                <a:spcAft>
                  <a:spcPts val="600"/>
                </a:spcAft>
              </a:pPr>
              <a:t>17</a:t>
            </a:fld>
            <a:endParaRPr lang="en-US">
              <a:solidFill>
                <a:schemeClr val="accent1">
                  <a:lumMod val="75000"/>
                  <a:lumOff val="25000"/>
                </a:schemeClr>
              </a:solidFill>
            </a:endParaRPr>
          </a:p>
        </p:txBody>
      </p:sp>
    </p:spTree>
    <p:extLst>
      <p:ext uri="{BB962C8B-B14F-4D97-AF65-F5344CB8AC3E}">
        <p14:creationId xmlns:p14="http://schemas.microsoft.com/office/powerpoint/2010/main" val="180718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2A1A26-AF0C-42C1-A7EB-3EF1DC1B62D5}"/>
              </a:ext>
            </a:extLst>
          </p:cNvPr>
          <p:cNvSpPr>
            <a:spLocks noGrp="1"/>
          </p:cNvSpPr>
          <p:nvPr>
            <p:ph type="title"/>
          </p:nvPr>
        </p:nvSpPr>
        <p:spPr>
          <a:xfrm>
            <a:off x="581192" y="702156"/>
            <a:ext cx="11029616" cy="1013800"/>
          </a:xfrm>
        </p:spPr>
        <p:txBody>
          <a:bodyPr>
            <a:normAutofit/>
          </a:bodyPr>
          <a:lstStyle/>
          <a:p>
            <a:r>
              <a:rPr lang="fr-FR">
                <a:solidFill>
                  <a:srgbClr val="FFFEFF"/>
                </a:solidFill>
              </a:rPr>
              <a:t>Démarche QVCT : double objectifs</a:t>
            </a:r>
          </a:p>
        </p:txBody>
      </p:sp>
      <p:sp>
        <p:nvSpPr>
          <p:cNvPr id="4" name="Espace réservé du pied de page 3">
            <a:extLst>
              <a:ext uri="{FF2B5EF4-FFF2-40B4-BE49-F238E27FC236}">
                <a16:creationId xmlns:a16="http://schemas.microsoft.com/office/drawing/2014/main" id="{C2BE79A1-6C08-43E0-AB0E-707F77C4044E}"/>
              </a:ext>
            </a:extLst>
          </p:cNvPr>
          <p:cNvSpPr>
            <a:spLocks noGrp="1"/>
          </p:cNvSpPr>
          <p:nvPr>
            <p:ph type="ftr" sz="quarter" idx="11"/>
          </p:nvPr>
        </p:nvSpPr>
        <p:spPr>
          <a:xfrm>
            <a:off x="581192" y="5951811"/>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7FEE6A31-D6CA-485A-88CB-E8353E238F4E}"/>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smtClean="0"/>
              <a:pPr>
                <a:spcAft>
                  <a:spcPts val="600"/>
                </a:spcAft>
              </a:pPr>
              <a:t>18</a:t>
            </a:fld>
            <a:endParaRPr lang="en-US"/>
          </a:p>
        </p:txBody>
      </p:sp>
      <p:graphicFrame>
        <p:nvGraphicFramePr>
          <p:cNvPr id="7" name="Espace réservé du contenu 2">
            <a:extLst>
              <a:ext uri="{FF2B5EF4-FFF2-40B4-BE49-F238E27FC236}">
                <a16:creationId xmlns:a16="http://schemas.microsoft.com/office/drawing/2014/main" id="{1638C420-0E5E-B088-1EC0-77A07CBCE3B9}"/>
              </a:ext>
            </a:extLst>
          </p:cNvPr>
          <p:cNvGraphicFramePr>
            <a:graphicFrameLocks noGrp="1"/>
          </p:cNvGraphicFramePr>
          <p:nvPr>
            <p:ph idx="1"/>
            <p:extLst>
              <p:ext uri="{D42A27DB-BD31-4B8C-83A1-F6EECF244321}">
                <p14:modId xmlns:p14="http://schemas.microsoft.com/office/powerpoint/2010/main" val="4176953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24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D3B0A-9D90-47BE-AC2E-1566AF8EAA24}"/>
              </a:ext>
            </a:extLst>
          </p:cNvPr>
          <p:cNvSpPr>
            <a:spLocks noGrp="1"/>
          </p:cNvSpPr>
          <p:nvPr>
            <p:ph type="title"/>
          </p:nvPr>
        </p:nvSpPr>
        <p:spPr/>
        <p:txBody>
          <a:bodyPr/>
          <a:lstStyle/>
          <a:p>
            <a:r>
              <a:rPr lang="fr-FR" dirty="0"/>
              <a:t>Le management post confinement</a:t>
            </a:r>
          </a:p>
        </p:txBody>
      </p:sp>
      <p:sp>
        <p:nvSpPr>
          <p:cNvPr id="3" name="Espace réservé du texte 2">
            <a:extLst>
              <a:ext uri="{FF2B5EF4-FFF2-40B4-BE49-F238E27FC236}">
                <a16:creationId xmlns:a16="http://schemas.microsoft.com/office/drawing/2014/main" id="{FF6E68E9-177C-4C11-B901-DBDC015610C4}"/>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72BD8A6A-B6A9-49F7-A74A-8095397FD4FD}"/>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6E066769-7EF6-4D07-8F8C-6D9B5C72B5B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91402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Edward </a:t>
            </a:r>
            <a:r>
              <a:rPr lang="fr-FR" dirty="0" err="1"/>
              <a:t>Pallu</a:t>
            </a:r>
            <a:endParaRPr lang="fr-FR" dirty="0"/>
          </a:p>
        </p:txBody>
      </p:sp>
      <p:sp>
        <p:nvSpPr>
          <p:cNvPr id="3" name="Espace réservé du contenu 2"/>
          <p:cNvSpPr>
            <a:spLocks noGrp="1"/>
          </p:cNvSpPr>
          <p:nvPr>
            <p:ph idx="1"/>
          </p:nvPr>
        </p:nvSpPr>
        <p:spPr>
          <a:xfrm>
            <a:off x="2525574" y="2176472"/>
            <a:ext cx="6150490" cy="2505056"/>
          </a:xfrm>
        </p:spPr>
        <p:txBody>
          <a:bodyPr>
            <a:normAutofit fontScale="55000" lnSpcReduction="20000"/>
          </a:bodyPr>
          <a:lstStyle/>
          <a:p>
            <a:pPr marL="0" indent="0">
              <a:buNone/>
            </a:pPr>
            <a:endParaRPr lang="fr-FR" dirty="0"/>
          </a:p>
          <a:p>
            <a:pPr marL="354013" lvl="1" indent="-342900">
              <a:lnSpc>
                <a:spcPct val="120000"/>
              </a:lnSpc>
              <a:spcBef>
                <a:spcPts val="0"/>
              </a:spcBef>
            </a:pPr>
            <a:r>
              <a:rPr lang="fr-FR" sz="2900" dirty="0">
                <a:cs typeface="WeblySleek UI Semilight" panose="020B0402040204020203" pitchFamily="34" charset="0"/>
              </a:rPr>
              <a:t>Consultant en RSE et management de la qualité de vie au travail </a:t>
            </a:r>
          </a:p>
          <a:p>
            <a:pPr marL="354013" lvl="1" indent="-342900">
              <a:lnSpc>
                <a:spcPct val="120000"/>
              </a:lnSpc>
              <a:spcBef>
                <a:spcPts val="0"/>
              </a:spcBef>
            </a:pPr>
            <a:r>
              <a:rPr lang="fr-FR" sz="2900" dirty="0">
                <a:cs typeface="WeblySleek UI Semilight" panose="020B0402040204020203" pitchFamily="34" charset="0"/>
              </a:rPr>
              <a:t>Expert certifié par l’AFNOR consultant évaluateur en qualité de vie au travail</a:t>
            </a:r>
          </a:p>
          <a:p>
            <a:pPr marL="354013" lvl="1" indent="-342900">
              <a:lnSpc>
                <a:spcPct val="120000"/>
              </a:lnSpc>
              <a:spcBef>
                <a:spcPts val="0"/>
              </a:spcBef>
            </a:pPr>
            <a:r>
              <a:rPr lang="fr-FR" sz="2900" dirty="0">
                <a:cs typeface="WeblySleek UI Semilight" panose="020B0402040204020203" pitchFamily="34" charset="0"/>
              </a:rPr>
              <a:t>Médiateur en entreprise</a:t>
            </a:r>
          </a:p>
          <a:p>
            <a:pPr marL="354013" lvl="1" indent="-342900">
              <a:lnSpc>
                <a:spcPct val="120000"/>
              </a:lnSpc>
              <a:spcBef>
                <a:spcPts val="0"/>
              </a:spcBef>
            </a:pPr>
            <a:r>
              <a:rPr lang="fr-FR" sz="2900" dirty="0">
                <a:cs typeface="WeblySleek UI Semilight" panose="020B0402040204020203" pitchFamily="34" charset="0"/>
              </a:rPr>
              <a:t>Ancien DRH et Directeur de la RSE </a:t>
            </a:r>
          </a:p>
          <a:p>
            <a:pPr marL="354013" lvl="1" indent="-342900">
              <a:lnSpc>
                <a:spcPct val="120000"/>
              </a:lnSpc>
              <a:spcBef>
                <a:spcPts val="0"/>
              </a:spcBef>
            </a:pPr>
            <a:r>
              <a:rPr lang="fr-FR" sz="2900" dirty="0">
                <a:cs typeface="WeblySleek UI Semilight" panose="020B0402040204020203" pitchFamily="34" charset="0"/>
              </a:rPr>
              <a:t>Intervenant au CNAM sur les questions de la RSE depuis 2013</a:t>
            </a:r>
          </a:p>
          <a:p>
            <a:pPr marL="11113" lvl="1" indent="0">
              <a:lnSpc>
                <a:spcPct val="120000"/>
              </a:lnSpc>
              <a:spcBef>
                <a:spcPts val="0"/>
              </a:spcBef>
              <a:buNone/>
            </a:pPr>
            <a:endParaRPr lang="fr-FR" sz="900" dirty="0">
              <a:cs typeface="WeblySleek UI Semilight" panose="020B0402040204020203" pitchFamily="34" charset="0"/>
            </a:endParaRPr>
          </a:p>
          <a:p>
            <a:pPr marL="354013" lvl="1" indent="-342900">
              <a:lnSpc>
                <a:spcPct val="100000"/>
              </a:lnSpc>
              <a:spcBef>
                <a:spcPts val="1000"/>
              </a:spcBef>
            </a:pPr>
            <a:endParaRPr lang="fr-FR" sz="2000" dirty="0">
              <a:cs typeface="WeblySleek UI Semilight" panose="020B0402040204020203" pitchFamily="34" charset="0"/>
            </a:endParaRPr>
          </a:p>
          <a:p>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3629" y="2496303"/>
            <a:ext cx="2412285" cy="3293262"/>
          </a:xfrm>
          <a:prstGeom prst="rect">
            <a:avLst/>
          </a:prstGeom>
        </p:spPr>
      </p:pic>
      <p:sp>
        <p:nvSpPr>
          <p:cNvPr id="10" name="Espace réservé du pied de page 9">
            <a:extLst>
              <a:ext uri="{FF2B5EF4-FFF2-40B4-BE49-F238E27FC236}">
                <a16:creationId xmlns:a16="http://schemas.microsoft.com/office/drawing/2014/main" id="{12CA8D18-5ECE-4FD8-8F27-4143AA8B0A95}"/>
              </a:ext>
            </a:extLst>
          </p:cNvPr>
          <p:cNvSpPr>
            <a:spLocks noGrp="1"/>
          </p:cNvSpPr>
          <p:nvPr>
            <p:ph type="ftr" sz="quarter" idx="11"/>
          </p:nvPr>
        </p:nvSpPr>
        <p:spPr/>
        <p:txBody>
          <a:bodyPr/>
          <a:lstStyle/>
          <a:p>
            <a:r>
              <a:rPr lang="fr-FR"/>
              <a:t>Sens &amp; Engagement - 2022 - Tous droits réservés</a:t>
            </a:r>
            <a:endParaRPr lang="en-US" dirty="0"/>
          </a:p>
        </p:txBody>
      </p:sp>
      <p:pic>
        <p:nvPicPr>
          <p:cNvPr id="11" name="Image 10">
            <a:extLst>
              <a:ext uri="{FF2B5EF4-FFF2-40B4-BE49-F238E27FC236}">
                <a16:creationId xmlns:a16="http://schemas.microsoft.com/office/drawing/2014/main" id="{4A93B9A6-6355-4531-B385-F0E4759008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61" y="2318593"/>
            <a:ext cx="1629343" cy="1771025"/>
          </a:xfrm>
          <a:prstGeom prst="rect">
            <a:avLst/>
          </a:prstGeom>
        </p:spPr>
      </p:pic>
      <p:sp>
        <p:nvSpPr>
          <p:cNvPr id="15" name="Espace réservé du contenu 2">
            <a:extLst>
              <a:ext uri="{FF2B5EF4-FFF2-40B4-BE49-F238E27FC236}">
                <a16:creationId xmlns:a16="http://schemas.microsoft.com/office/drawing/2014/main" id="{10F01763-AA98-4424-AD54-B0DE109B0AFB}"/>
              </a:ext>
            </a:extLst>
          </p:cNvPr>
          <p:cNvSpPr txBox="1">
            <a:spLocks/>
          </p:cNvSpPr>
          <p:nvPr/>
        </p:nvSpPr>
        <p:spPr>
          <a:xfrm>
            <a:off x="581192" y="4361697"/>
            <a:ext cx="11365576" cy="190994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1113" lvl="1" indent="0">
              <a:lnSpc>
                <a:spcPct val="120000"/>
              </a:lnSpc>
              <a:spcBef>
                <a:spcPts val="0"/>
              </a:spcBef>
              <a:buFont typeface="Wingdings 2" panose="05020102010507070707" pitchFamily="18" charset="2"/>
              <a:buNone/>
            </a:pPr>
            <a:endParaRPr lang="fr-FR" sz="900" dirty="0">
              <a:cs typeface="WeblySleek UI Semilight" panose="020B0402040204020203" pitchFamily="34" charset="0"/>
            </a:endParaRPr>
          </a:p>
          <a:p>
            <a:pPr marL="11113" lvl="1" indent="0">
              <a:lnSpc>
                <a:spcPct val="120000"/>
              </a:lnSpc>
              <a:spcBef>
                <a:spcPts val="0"/>
              </a:spcBef>
              <a:buFont typeface="Wingdings 2" panose="05020102010507070707" pitchFamily="18" charset="2"/>
              <a:buNone/>
            </a:pPr>
            <a:r>
              <a:rPr lang="fr-FR" sz="2900" u="sng" dirty="0">
                <a:cs typeface="WeblySleek UI Semilight" panose="020B0402040204020203" pitchFamily="34" charset="0"/>
              </a:rPr>
              <a:t>Formation :</a:t>
            </a:r>
          </a:p>
          <a:p>
            <a:pPr marL="354013" lvl="1" indent="-342900">
              <a:lnSpc>
                <a:spcPct val="120000"/>
              </a:lnSpc>
              <a:spcBef>
                <a:spcPts val="0"/>
              </a:spcBef>
            </a:pPr>
            <a:r>
              <a:rPr lang="fr-FR" sz="2900" dirty="0">
                <a:cs typeface="WeblySleek UI Semilight" panose="020B0402040204020203" pitchFamily="34" charset="0"/>
              </a:rPr>
              <a:t>Master II de gestion des ressources humaines - IGR IAE Rennes</a:t>
            </a:r>
          </a:p>
          <a:p>
            <a:pPr marL="354013" lvl="1" indent="-342900">
              <a:lnSpc>
                <a:spcPct val="120000"/>
              </a:lnSpc>
              <a:spcBef>
                <a:spcPts val="0"/>
              </a:spcBef>
            </a:pPr>
            <a:r>
              <a:rPr lang="fr-FR" sz="2900" dirty="0">
                <a:cs typeface="WeblySleek UI Semilight" panose="020B0402040204020203" pitchFamily="34" charset="0"/>
              </a:rPr>
              <a:t>Mastère spécialisé en Management - Qualité &amp; RSE - ISMQ, </a:t>
            </a:r>
            <a:r>
              <a:rPr lang="fr-FR" sz="2900" dirty="0" err="1">
                <a:cs typeface="WeblySleek UI Semilight" panose="020B0402040204020203" pitchFamily="34" charset="0"/>
              </a:rPr>
              <a:t>Kedge</a:t>
            </a:r>
            <a:r>
              <a:rPr lang="fr-FR" sz="2900" dirty="0">
                <a:cs typeface="WeblySleek UI Semilight" panose="020B0402040204020203" pitchFamily="34" charset="0"/>
              </a:rPr>
              <a:t> BS, Bordeaux</a:t>
            </a:r>
          </a:p>
          <a:p>
            <a:pPr marL="354013" lvl="1" indent="-342900">
              <a:lnSpc>
                <a:spcPct val="120000"/>
              </a:lnSpc>
              <a:spcBef>
                <a:spcPts val="0"/>
              </a:spcBef>
            </a:pPr>
            <a:r>
              <a:rPr lang="fr-FR" sz="2900" dirty="0">
                <a:cs typeface="WeblySleek UI Semilight" panose="020B0402040204020203" pitchFamily="34" charset="0"/>
              </a:rPr>
              <a:t>DU de médiation et de règlement des conflits – Université de La Rochelle</a:t>
            </a:r>
          </a:p>
          <a:p>
            <a:pPr marL="354013" lvl="1" indent="-342900">
              <a:lnSpc>
                <a:spcPct val="120000"/>
              </a:lnSpc>
              <a:spcBef>
                <a:spcPts val="0"/>
              </a:spcBef>
            </a:pPr>
            <a:r>
              <a:rPr lang="fr-FR" sz="2900" dirty="0">
                <a:cs typeface="WeblySleek UI Semilight" panose="020B0402040204020203" pitchFamily="34" charset="0"/>
              </a:rPr>
              <a:t>Coach et </a:t>
            </a:r>
            <a:r>
              <a:rPr lang="fr-FR" sz="2900" dirty="0">
                <a:cs typeface="WeblySleek UI Semilight" panose="020B0402040204020203" pitchFamily="34" charset="0"/>
                <a:hlinkClick r:id="rId4"/>
              </a:rPr>
              <a:t>Formateur</a:t>
            </a:r>
            <a:r>
              <a:rPr lang="fr-FR" sz="2900" dirty="0">
                <a:cs typeface="WeblySleek UI Semilight" panose="020B0402040204020203" pitchFamily="34" charset="0"/>
              </a:rPr>
              <a:t> Process Com Certifié</a:t>
            </a:r>
          </a:p>
          <a:p>
            <a:pPr marL="354013" lvl="1" indent="-342900">
              <a:spcBef>
                <a:spcPts val="1000"/>
              </a:spcBef>
            </a:pPr>
            <a:endParaRPr lang="fr-FR" sz="2000" dirty="0">
              <a:cs typeface="WeblySleek UI Semilight" panose="020B0402040204020203" pitchFamily="34" charset="0"/>
            </a:endParaRPr>
          </a:p>
          <a:p>
            <a:endParaRPr lang="fr-FR" dirty="0"/>
          </a:p>
        </p:txBody>
      </p:sp>
    </p:spTree>
    <p:extLst>
      <p:ext uri="{BB962C8B-B14F-4D97-AF65-F5344CB8AC3E}">
        <p14:creationId xmlns:p14="http://schemas.microsoft.com/office/powerpoint/2010/main" val="143130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755C0-13CF-491F-9EC5-6A0CAE9FBB53}"/>
              </a:ext>
            </a:extLst>
          </p:cNvPr>
          <p:cNvSpPr>
            <a:spLocks noGrp="1"/>
          </p:cNvSpPr>
          <p:nvPr>
            <p:ph type="title"/>
          </p:nvPr>
        </p:nvSpPr>
        <p:spPr/>
        <p:txBody>
          <a:bodyPr/>
          <a:lstStyle/>
          <a:p>
            <a:r>
              <a:rPr lang="fr-FR" dirty="0"/>
              <a:t>Contexte - Management d’après confinement</a:t>
            </a:r>
          </a:p>
        </p:txBody>
      </p:sp>
      <p:sp>
        <p:nvSpPr>
          <p:cNvPr id="3" name="Espace réservé du contenu 2">
            <a:extLst>
              <a:ext uri="{FF2B5EF4-FFF2-40B4-BE49-F238E27FC236}">
                <a16:creationId xmlns:a16="http://schemas.microsoft.com/office/drawing/2014/main" id="{EBF33BB7-DCFA-419F-B26D-7DDDC3EAC8A8}"/>
              </a:ext>
            </a:extLst>
          </p:cNvPr>
          <p:cNvSpPr>
            <a:spLocks noGrp="1"/>
          </p:cNvSpPr>
          <p:nvPr>
            <p:ph idx="1"/>
          </p:nvPr>
        </p:nvSpPr>
        <p:spPr/>
        <p:txBody>
          <a:bodyPr>
            <a:normAutofit/>
          </a:bodyPr>
          <a:lstStyle/>
          <a:p>
            <a:pPr marL="0" indent="0">
              <a:buNone/>
            </a:pPr>
            <a:r>
              <a:rPr lang="fr-FR" sz="2400" dirty="0"/>
              <a:t>Deux transformations importantes :</a:t>
            </a:r>
          </a:p>
          <a:p>
            <a:pPr marL="457200" indent="-457200">
              <a:buFont typeface="+mj-lt"/>
              <a:buAutoNum type="arabicPeriod"/>
            </a:pPr>
            <a:r>
              <a:rPr lang="fr-FR" sz="2400" dirty="0"/>
              <a:t>Prise de maturité des entreprises sur le travail à distance</a:t>
            </a:r>
          </a:p>
          <a:p>
            <a:pPr marL="457200" indent="-457200">
              <a:buFont typeface="+mj-lt"/>
              <a:buAutoNum type="arabicPeriod"/>
            </a:pPr>
            <a:r>
              <a:rPr lang="fr-FR" sz="2400" dirty="0"/>
              <a:t>Occasion d’une attention renouvelée pour les managers, les dirigeants, les fonctions support vers le travail opérationnel</a:t>
            </a:r>
          </a:p>
        </p:txBody>
      </p:sp>
      <p:sp>
        <p:nvSpPr>
          <p:cNvPr id="4" name="Espace réservé du pied de page 3">
            <a:extLst>
              <a:ext uri="{FF2B5EF4-FFF2-40B4-BE49-F238E27FC236}">
                <a16:creationId xmlns:a16="http://schemas.microsoft.com/office/drawing/2014/main" id="{5019DE09-CEC9-4C79-A7D6-3D575EBE9CE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all" spc="0" normalizeH="0" baseline="0" noProof="0">
                <a:ln>
                  <a:noFill/>
                </a:ln>
                <a:solidFill>
                  <a:srgbClr val="4590B8"/>
                </a:solidFill>
                <a:effectLst/>
                <a:uLnTx/>
                <a:uFillTx/>
                <a:latin typeface="Gill Sans MT" panose="020B0502020104020203"/>
                <a:ea typeface="+mn-ea"/>
                <a:cs typeface="+mn-cs"/>
              </a:rPr>
              <a:t>Sens &amp; Engagement - 2022 - Tous droits réservés </a:t>
            </a: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5" name="Espace réservé du numéro de diapositive 4">
            <a:extLst>
              <a:ext uri="{FF2B5EF4-FFF2-40B4-BE49-F238E27FC236}">
                <a16:creationId xmlns:a16="http://schemas.microsoft.com/office/drawing/2014/main" id="{01314ADA-7265-4559-8681-997DFD82FC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099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755C0-13CF-491F-9EC5-6A0CAE9FBB53}"/>
              </a:ext>
            </a:extLst>
          </p:cNvPr>
          <p:cNvSpPr>
            <a:spLocks noGrp="1"/>
          </p:cNvSpPr>
          <p:nvPr>
            <p:ph type="title"/>
          </p:nvPr>
        </p:nvSpPr>
        <p:spPr>
          <a:xfrm>
            <a:off x="581192" y="702156"/>
            <a:ext cx="11029616" cy="1013800"/>
          </a:xfrm>
        </p:spPr>
        <p:txBody>
          <a:bodyPr>
            <a:normAutofit/>
          </a:bodyPr>
          <a:lstStyle/>
          <a:p>
            <a:r>
              <a:rPr lang="fr-FR" dirty="0"/>
              <a:t>Contexte - Management d’après confinement</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9AB9BF1-0666-4074-85DB-A24F0DC4C304}"/>
              </a:ext>
            </a:extLst>
          </p:cNvPr>
          <p:cNvPicPr>
            <a:picLocks noChangeAspect="1"/>
          </p:cNvPicPr>
          <p:nvPr/>
        </p:nvPicPr>
        <p:blipFill>
          <a:blip r:embed="rId2"/>
          <a:stretch>
            <a:fillRect/>
          </a:stretch>
        </p:blipFill>
        <p:spPr>
          <a:xfrm>
            <a:off x="1356452" y="2361056"/>
            <a:ext cx="3564070" cy="3649219"/>
          </a:xfrm>
          <a:prstGeom prst="rect">
            <a:avLst/>
          </a:prstGeom>
        </p:spPr>
      </p:pic>
      <p:sp>
        <p:nvSpPr>
          <p:cNvPr id="3" name="Espace réservé du contenu 2">
            <a:extLst>
              <a:ext uri="{FF2B5EF4-FFF2-40B4-BE49-F238E27FC236}">
                <a16:creationId xmlns:a16="http://schemas.microsoft.com/office/drawing/2014/main" id="{EBF33BB7-DCFA-419F-B26D-7DDDC3EAC8A8}"/>
              </a:ext>
            </a:extLst>
          </p:cNvPr>
          <p:cNvSpPr>
            <a:spLocks noGrp="1"/>
          </p:cNvSpPr>
          <p:nvPr>
            <p:ph idx="1"/>
          </p:nvPr>
        </p:nvSpPr>
        <p:spPr>
          <a:xfrm>
            <a:off x="6335805" y="2180496"/>
            <a:ext cx="5275001" cy="4045683"/>
          </a:xfrm>
        </p:spPr>
        <p:txBody>
          <a:bodyPr>
            <a:normAutofit/>
          </a:bodyPr>
          <a:lstStyle/>
          <a:p>
            <a:pPr marL="0" indent="0">
              <a:lnSpc>
                <a:spcPct val="90000"/>
              </a:lnSpc>
              <a:buNone/>
            </a:pPr>
            <a:r>
              <a:rPr lang="fr-FR" b="1" dirty="0"/>
              <a:t>I - Prise de maturité des entreprises sur le travail à distance (confiance) </a:t>
            </a:r>
            <a:r>
              <a:rPr lang="fr-FR" dirty="0"/>
              <a:t>: « ca s’est bien passé!! » </a:t>
            </a:r>
          </a:p>
          <a:p>
            <a:pPr marL="0" indent="0">
              <a:lnSpc>
                <a:spcPct val="90000"/>
              </a:lnSpc>
              <a:buNone/>
            </a:pPr>
            <a:endParaRPr lang="fr-FR" dirty="0"/>
          </a:p>
          <a:p>
            <a:pPr>
              <a:lnSpc>
                <a:spcPct val="90000"/>
              </a:lnSpc>
            </a:pPr>
            <a:r>
              <a:rPr lang="fr-FR" dirty="0"/>
              <a:t>Les études montrent :</a:t>
            </a:r>
          </a:p>
          <a:p>
            <a:pPr lvl="1">
              <a:lnSpc>
                <a:spcPct val="90000"/>
              </a:lnSpc>
            </a:pPr>
            <a:r>
              <a:rPr lang="fr-FR" sz="1800" dirty="0"/>
              <a:t>On a bien travaillé à distance</a:t>
            </a:r>
          </a:p>
          <a:p>
            <a:pPr lvl="1">
              <a:lnSpc>
                <a:spcPct val="90000"/>
              </a:lnSpc>
            </a:pPr>
            <a:r>
              <a:rPr lang="fr-FR" sz="1800" dirty="0"/>
              <a:t>Forte demande des collaborateurs sur le travail à distance (moins de déplacements, équilibre vie-pro/perso)</a:t>
            </a:r>
          </a:p>
          <a:p>
            <a:pPr lvl="1">
              <a:lnSpc>
                <a:spcPct val="90000"/>
              </a:lnSpc>
            </a:pPr>
            <a:r>
              <a:rPr lang="fr-FR" sz="1800" dirty="0"/>
              <a:t>On ne reviendra pas en arrière…</a:t>
            </a:r>
          </a:p>
          <a:p>
            <a:pPr lvl="1">
              <a:lnSpc>
                <a:spcPct val="90000"/>
              </a:lnSpc>
            </a:pPr>
            <a:r>
              <a:rPr lang="fr-FR" sz="1800" dirty="0"/>
              <a:t>… même s’il faut faire preuve d’une certaine prudence</a:t>
            </a:r>
          </a:p>
        </p:txBody>
      </p:sp>
      <p:sp>
        <p:nvSpPr>
          <p:cNvPr id="5" name="Espace réservé du numéro de diapositive 4">
            <a:extLst>
              <a:ext uri="{FF2B5EF4-FFF2-40B4-BE49-F238E27FC236}">
                <a16:creationId xmlns:a16="http://schemas.microsoft.com/office/drawing/2014/main" id="{01314ADA-7265-4559-8681-997DFD82FC5E}"/>
              </a:ext>
            </a:extLst>
          </p:cNvPr>
          <p:cNvSpPr>
            <a:spLocks noGrp="1"/>
          </p:cNvSpPr>
          <p:nvPr>
            <p:ph type="sldNum" sz="quarter" idx="12"/>
          </p:nvPr>
        </p:nvSpPr>
        <p:spPr>
          <a:xfrm>
            <a:off x="10558300" y="6400800"/>
            <a:ext cx="1052508"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endParaRPr kumimoji="0" lang="en-US" sz="700" b="0" i="0" u="none" strike="noStrike" kern="1200" cap="none" spc="0" normalizeH="0" baseline="0" noProof="0">
              <a:ln>
                <a:noFill/>
              </a:ln>
              <a:effectLst/>
              <a:uLnTx/>
              <a:uFillTx/>
              <a:latin typeface="Gill Sans MT" panose="020B0502020104020203"/>
              <a:ea typeface="+mn-ea"/>
              <a:cs typeface="+mn-cs"/>
            </a:endParaRPr>
          </a:p>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700" b="0" i="0" u="none" strike="noStrike" kern="1200" cap="none" spc="0" normalizeH="0" baseline="0" noProof="0" smtClean="0">
                <a:ln>
                  <a:noFill/>
                </a:ln>
                <a:effectLst/>
                <a:uLnTx/>
                <a:uFillTx/>
                <a:latin typeface="Gill Sans MT" panose="020B0502020104020203"/>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21</a:t>
            </a:fld>
            <a:endParaRPr kumimoji="0" lang="en-US" sz="700" b="0" i="0" u="none" strike="noStrike" kern="1200" cap="none" spc="0" normalizeH="0" baseline="0" noProof="0">
              <a:ln>
                <a:noFill/>
              </a:ln>
              <a:effectLst/>
              <a:uLnTx/>
              <a:uFillTx/>
              <a:latin typeface="Gill Sans MT" panose="020B0502020104020203"/>
              <a:ea typeface="+mn-ea"/>
              <a:cs typeface="+mn-cs"/>
            </a:endParaRPr>
          </a:p>
        </p:txBody>
      </p:sp>
    </p:spTree>
    <p:extLst>
      <p:ext uri="{BB962C8B-B14F-4D97-AF65-F5344CB8AC3E}">
        <p14:creationId xmlns:p14="http://schemas.microsoft.com/office/powerpoint/2010/main" val="10831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755C0-13CF-491F-9EC5-6A0CAE9FBB53}"/>
              </a:ext>
            </a:extLst>
          </p:cNvPr>
          <p:cNvSpPr>
            <a:spLocks noGrp="1"/>
          </p:cNvSpPr>
          <p:nvPr>
            <p:ph type="title"/>
          </p:nvPr>
        </p:nvSpPr>
        <p:spPr>
          <a:xfrm>
            <a:off x="581192" y="702156"/>
            <a:ext cx="11029616" cy="1013800"/>
          </a:xfrm>
        </p:spPr>
        <p:txBody>
          <a:bodyPr>
            <a:normAutofit/>
          </a:bodyPr>
          <a:lstStyle/>
          <a:p>
            <a:r>
              <a:rPr lang="fr-FR" dirty="0"/>
              <a:t>Contexte - Management d’après confinement</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9AB9BF1-0666-4074-85DB-A24F0DC4C304}"/>
              </a:ext>
            </a:extLst>
          </p:cNvPr>
          <p:cNvPicPr>
            <a:picLocks noChangeAspect="1"/>
          </p:cNvPicPr>
          <p:nvPr/>
        </p:nvPicPr>
        <p:blipFill>
          <a:blip r:embed="rId2"/>
          <a:stretch>
            <a:fillRect/>
          </a:stretch>
        </p:blipFill>
        <p:spPr>
          <a:xfrm>
            <a:off x="1356452" y="2361056"/>
            <a:ext cx="3564070" cy="3649219"/>
          </a:xfrm>
          <a:prstGeom prst="rect">
            <a:avLst/>
          </a:prstGeom>
        </p:spPr>
      </p:pic>
      <p:sp>
        <p:nvSpPr>
          <p:cNvPr id="3" name="Espace réservé du contenu 2">
            <a:extLst>
              <a:ext uri="{FF2B5EF4-FFF2-40B4-BE49-F238E27FC236}">
                <a16:creationId xmlns:a16="http://schemas.microsoft.com/office/drawing/2014/main" id="{EBF33BB7-DCFA-419F-B26D-7DDDC3EAC8A8}"/>
              </a:ext>
            </a:extLst>
          </p:cNvPr>
          <p:cNvSpPr>
            <a:spLocks noGrp="1"/>
          </p:cNvSpPr>
          <p:nvPr>
            <p:ph idx="1"/>
          </p:nvPr>
        </p:nvSpPr>
        <p:spPr>
          <a:xfrm>
            <a:off x="6335805" y="2180496"/>
            <a:ext cx="5275001" cy="4045683"/>
          </a:xfrm>
        </p:spPr>
        <p:txBody>
          <a:bodyPr>
            <a:noAutofit/>
          </a:bodyPr>
          <a:lstStyle/>
          <a:p>
            <a:pPr lvl="1">
              <a:lnSpc>
                <a:spcPct val="90000"/>
              </a:lnSpc>
            </a:pPr>
            <a:r>
              <a:rPr lang="fr-FR" sz="1800" dirty="0"/>
              <a:t>Le travail à distance a bien fonctionné parce que… </a:t>
            </a:r>
          </a:p>
          <a:p>
            <a:pPr lvl="1">
              <a:lnSpc>
                <a:spcPct val="90000"/>
              </a:lnSpc>
            </a:pPr>
            <a:r>
              <a:rPr lang="fr-FR" sz="1800" dirty="0"/>
              <a:t>…les équipes se connaissaient, </a:t>
            </a:r>
            <a:r>
              <a:rPr lang="fr-FR" sz="1800" u="sng" dirty="0"/>
              <a:t>avaient l’habitude de travailler ensemble </a:t>
            </a:r>
            <a:r>
              <a:rPr lang="fr-FR" sz="1800" dirty="0"/>
              <a:t>(importance de « l’informalité » : ce qui se joue à la machine à café, avant ou après les réunions,…)</a:t>
            </a:r>
          </a:p>
          <a:p>
            <a:pPr lvl="1">
              <a:lnSpc>
                <a:spcPct val="90000"/>
              </a:lnSpc>
            </a:pPr>
            <a:r>
              <a:rPr lang="fr-FR" sz="1800" dirty="0"/>
              <a:t>Les collaborateurs sont surtout engagés vis-à-vis d’un collectif, plus que vis-à-vis de l’entreprise</a:t>
            </a:r>
          </a:p>
          <a:p>
            <a:pPr lvl="1">
              <a:lnSpc>
                <a:spcPct val="90000"/>
              </a:lnSpc>
            </a:pPr>
            <a:r>
              <a:rPr lang="fr-FR" sz="1800" dirty="0"/>
              <a:t>Le « collectif » se construit par </a:t>
            </a:r>
            <a:r>
              <a:rPr lang="fr-FR" sz="1800" b="1" dirty="0"/>
              <a:t>l’informalité </a:t>
            </a:r>
            <a:r>
              <a:rPr lang="fr-FR" sz="1800" dirty="0"/>
              <a:t>et cela permet :</a:t>
            </a:r>
          </a:p>
          <a:p>
            <a:pPr lvl="2">
              <a:lnSpc>
                <a:spcPct val="90000"/>
              </a:lnSpc>
            </a:pPr>
            <a:r>
              <a:rPr lang="fr-FR" sz="1800" dirty="0"/>
              <a:t>Engagement</a:t>
            </a:r>
          </a:p>
          <a:p>
            <a:pPr lvl="2">
              <a:lnSpc>
                <a:spcPct val="90000"/>
              </a:lnSpc>
            </a:pPr>
            <a:r>
              <a:rPr lang="fr-FR" sz="1800" dirty="0"/>
              <a:t>Innovation</a:t>
            </a:r>
          </a:p>
          <a:p>
            <a:pPr lvl="2">
              <a:lnSpc>
                <a:spcPct val="90000"/>
              </a:lnSpc>
            </a:pPr>
            <a:r>
              <a:rPr lang="fr-FR" sz="1800" dirty="0"/>
              <a:t>Apprentissage</a:t>
            </a:r>
          </a:p>
        </p:txBody>
      </p:sp>
      <p:sp>
        <p:nvSpPr>
          <p:cNvPr id="5" name="Espace réservé du numéro de diapositive 4">
            <a:extLst>
              <a:ext uri="{FF2B5EF4-FFF2-40B4-BE49-F238E27FC236}">
                <a16:creationId xmlns:a16="http://schemas.microsoft.com/office/drawing/2014/main" id="{01314ADA-7265-4559-8681-997DFD82FC5E}"/>
              </a:ext>
            </a:extLst>
          </p:cNvPr>
          <p:cNvSpPr>
            <a:spLocks noGrp="1"/>
          </p:cNvSpPr>
          <p:nvPr>
            <p:ph type="sldNum" sz="quarter" idx="12"/>
          </p:nvPr>
        </p:nvSpPr>
        <p:spPr>
          <a:xfrm>
            <a:off x="10558300" y="6400800"/>
            <a:ext cx="1052508"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endParaRPr kumimoji="0" lang="en-US" sz="700" b="0" i="0" u="none" strike="noStrike" kern="1200" cap="none" spc="0" normalizeH="0" baseline="0" noProof="0">
              <a:ln>
                <a:noFill/>
              </a:ln>
              <a:effectLst/>
              <a:uLnTx/>
              <a:uFillTx/>
              <a:latin typeface="Gill Sans MT" panose="020B0502020104020203"/>
              <a:ea typeface="+mn-ea"/>
              <a:cs typeface="+mn-cs"/>
            </a:endParaRPr>
          </a:p>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700" b="0" i="0" u="none" strike="noStrike" kern="1200" cap="none" spc="0" normalizeH="0" baseline="0" noProof="0" smtClean="0">
                <a:ln>
                  <a:noFill/>
                </a:ln>
                <a:effectLst/>
                <a:uLnTx/>
                <a:uFillTx/>
                <a:latin typeface="Gill Sans MT" panose="020B0502020104020203"/>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22</a:t>
            </a:fld>
            <a:endParaRPr kumimoji="0" lang="en-US" sz="700" b="0" i="0" u="none" strike="noStrike" kern="1200" cap="none" spc="0" normalizeH="0" baseline="0" noProof="0">
              <a:ln>
                <a:noFill/>
              </a:ln>
              <a:effectLst/>
              <a:uLnTx/>
              <a:uFillTx/>
              <a:latin typeface="Gill Sans MT" panose="020B0502020104020203"/>
              <a:ea typeface="+mn-ea"/>
              <a:cs typeface="+mn-cs"/>
            </a:endParaRPr>
          </a:p>
        </p:txBody>
      </p:sp>
    </p:spTree>
    <p:extLst>
      <p:ext uri="{BB962C8B-B14F-4D97-AF65-F5344CB8AC3E}">
        <p14:creationId xmlns:p14="http://schemas.microsoft.com/office/powerpoint/2010/main" val="35409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755C0-13CF-491F-9EC5-6A0CAE9FBB53}"/>
              </a:ext>
            </a:extLst>
          </p:cNvPr>
          <p:cNvSpPr>
            <a:spLocks noGrp="1"/>
          </p:cNvSpPr>
          <p:nvPr>
            <p:ph type="title"/>
          </p:nvPr>
        </p:nvSpPr>
        <p:spPr>
          <a:xfrm>
            <a:off x="581192" y="702156"/>
            <a:ext cx="11029616" cy="1013800"/>
          </a:xfrm>
        </p:spPr>
        <p:txBody>
          <a:bodyPr>
            <a:normAutofit/>
          </a:bodyPr>
          <a:lstStyle/>
          <a:p>
            <a:r>
              <a:rPr lang="fr-FR" dirty="0"/>
              <a:t>Contexte - Management d’après confinement</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39AB9BF1-0666-4074-85DB-A24F0DC4C304}"/>
              </a:ext>
            </a:extLst>
          </p:cNvPr>
          <p:cNvPicPr>
            <a:picLocks noChangeAspect="1"/>
          </p:cNvPicPr>
          <p:nvPr/>
        </p:nvPicPr>
        <p:blipFill>
          <a:blip r:embed="rId2"/>
          <a:stretch>
            <a:fillRect/>
          </a:stretch>
        </p:blipFill>
        <p:spPr>
          <a:xfrm>
            <a:off x="1356452" y="2361056"/>
            <a:ext cx="3564070" cy="3649219"/>
          </a:xfrm>
          <a:prstGeom prst="rect">
            <a:avLst/>
          </a:prstGeom>
        </p:spPr>
      </p:pic>
      <p:sp>
        <p:nvSpPr>
          <p:cNvPr id="3" name="Espace réservé du contenu 2">
            <a:extLst>
              <a:ext uri="{FF2B5EF4-FFF2-40B4-BE49-F238E27FC236}">
                <a16:creationId xmlns:a16="http://schemas.microsoft.com/office/drawing/2014/main" id="{EBF33BB7-DCFA-419F-B26D-7DDDC3EAC8A8}"/>
              </a:ext>
            </a:extLst>
          </p:cNvPr>
          <p:cNvSpPr>
            <a:spLocks noGrp="1"/>
          </p:cNvSpPr>
          <p:nvPr>
            <p:ph idx="1"/>
          </p:nvPr>
        </p:nvSpPr>
        <p:spPr>
          <a:xfrm>
            <a:off x="6335805" y="2180496"/>
            <a:ext cx="5275001" cy="4045683"/>
          </a:xfrm>
        </p:spPr>
        <p:txBody>
          <a:bodyPr>
            <a:noAutofit/>
          </a:bodyPr>
          <a:lstStyle/>
          <a:p>
            <a:pPr marL="0" indent="0">
              <a:lnSpc>
                <a:spcPct val="90000"/>
              </a:lnSpc>
              <a:buNone/>
            </a:pPr>
            <a:r>
              <a:rPr lang="fr-FR" b="1" dirty="0"/>
              <a:t>Enjeux managériaux : </a:t>
            </a:r>
          </a:p>
          <a:p>
            <a:pPr>
              <a:lnSpc>
                <a:spcPct val="90000"/>
              </a:lnSpc>
            </a:pPr>
            <a:r>
              <a:rPr lang="fr-FR" dirty="0"/>
              <a:t>Maintenir ce collectif, « </a:t>
            </a:r>
            <a:r>
              <a:rPr lang="fr-FR" b="1" dirty="0"/>
              <a:t>manager la présence </a:t>
            </a:r>
            <a:r>
              <a:rPr lang="fr-FR" dirty="0"/>
              <a:t>» (plus que la distance) : quels moments ensemble ? Comment alimenter la cohésion ?</a:t>
            </a:r>
          </a:p>
          <a:p>
            <a:pPr>
              <a:lnSpc>
                <a:spcPct val="90000"/>
              </a:lnSpc>
            </a:pPr>
            <a:r>
              <a:rPr lang="fr-FR" dirty="0"/>
              <a:t>Intégrer</a:t>
            </a:r>
          </a:p>
        </p:txBody>
      </p:sp>
      <p:sp>
        <p:nvSpPr>
          <p:cNvPr id="5" name="Espace réservé du numéro de diapositive 4">
            <a:extLst>
              <a:ext uri="{FF2B5EF4-FFF2-40B4-BE49-F238E27FC236}">
                <a16:creationId xmlns:a16="http://schemas.microsoft.com/office/drawing/2014/main" id="{01314ADA-7265-4559-8681-997DFD82FC5E}"/>
              </a:ext>
            </a:extLst>
          </p:cNvPr>
          <p:cNvSpPr>
            <a:spLocks noGrp="1"/>
          </p:cNvSpPr>
          <p:nvPr>
            <p:ph type="sldNum" sz="quarter" idx="12"/>
          </p:nvPr>
        </p:nvSpPr>
        <p:spPr>
          <a:xfrm>
            <a:off x="10558300" y="6400800"/>
            <a:ext cx="1052508" cy="365125"/>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endParaRPr kumimoji="0" lang="en-US" sz="700" b="0" i="0" u="none" strike="noStrike" kern="1200" cap="none" spc="0" normalizeH="0" baseline="0" noProof="0">
              <a:ln>
                <a:noFill/>
              </a:ln>
              <a:effectLst/>
              <a:uLnTx/>
              <a:uFillTx/>
              <a:latin typeface="Gill Sans MT" panose="020B0502020104020203"/>
              <a:ea typeface="+mn-ea"/>
              <a:cs typeface="+mn-cs"/>
            </a:endParaRPr>
          </a:p>
          <a:p>
            <a:pPr marL="0" marR="0" lvl="0" indent="0"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700" b="0" i="0" u="none" strike="noStrike" kern="1200" cap="none" spc="0" normalizeH="0" baseline="0" noProof="0" smtClean="0">
                <a:ln>
                  <a:noFill/>
                </a:ln>
                <a:effectLst/>
                <a:uLnTx/>
                <a:uFillTx/>
                <a:latin typeface="Gill Sans MT" panose="020B0502020104020203"/>
                <a:ea typeface="+mn-ea"/>
                <a:cs typeface="+mn-cs"/>
              </a:rPr>
              <a:pPr marL="0" marR="0" lvl="0" indent="0" defTabSz="457200" rtl="0" eaLnBrk="1" fontAlgn="auto" latinLnBrk="0" hangingPunct="1">
                <a:lnSpc>
                  <a:spcPct val="90000"/>
                </a:lnSpc>
                <a:spcBef>
                  <a:spcPts val="0"/>
                </a:spcBef>
                <a:spcAft>
                  <a:spcPts val="600"/>
                </a:spcAft>
                <a:buClrTx/>
                <a:buSzTx/>
                <a:buFontTx/>
                <a:buNone/>
                <a:tabLst/>
                <a:defRPr/>
              </a:pPr>
              <a:t>23</a:t>
            </a:fld>
            <a:endParaRPr kumimoji="0" lang="en-US" sz="700" b="0" i="0" u="none" strike="noStrike" kern="1200" cap="none" spc="0" normalizeH="0" baseline="0" noProof="0">
              <a:ln>
                <a:noFill/>
              </a:ln>
              <a:effectLst/>
              <a:uLnTx/>
              <a:uFillTx/>
              <a:latin typeface="Gill Sans MT" panose="020B0502020104020203"/>
              <a:ea typeface="+mn-ea"/>
              <a:cs typeface="+mn-cs"/>
            </a:endParaRPr>
          </a:p>
        </p:txBody>
      </p:sp>
    </p:spTree>
    <p:extLst>
      <p:ext uri="{BB962C8B-B14F-4D97-AF65-F5344CB8AC3E}">
        <p14:creationId xmlns:p14="http://schemas.microsoft.com/office/powerpoint/2010/main" val="2247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AD286-9A3E-48E0-A683-DF89EFC97888}"/>
              </a:ext>
            </a:extLst>
          </p:cNvPr>
          <p:cNvSpPr>
            <a:spLocks noGrp="1"/>
          </p:cNvSpPr>
          <p:nvPr>
            <p:ph type="title"/>
          </p:nvPr>
        </p:nvSpPr>
        <p:spPr/>
        <p:txBody>
          <a:bodyPr/>
          <a:lstStyle/>
          <a:p>
            <a:r>
              <a:rPr lang="fr-FR" dirty="0"/>
              <a:t>Le travail depuis deux ans</a:t>
            </a:r>
          </a:p>
        </p:txBody>
      </p:sp>
      <p:sp>
        <p:nvSpPr>
          <p:cNvPr id="3" name="Espace réservé du contenu 2">
            <a:extLst>
              <a:ext uri="{FF2B5EF4-FFF2-40B4-BE49-F238E27FC236}">
                <a16:creationId xmlns:a16="http://schemas.microsoft.com/office/drawing/2014/main" id="{A9D07F3E-0E30-42D5-BCC5-068696CEC46B}"/>
              </a:ext>
            </a:extLst>
          </p:cNvPr>
          <p:cNvSpPr>
            <a:spLocks noGrp="1"/>
          </p:cNvSpPr>
          <p:nvPr>
            <p:ph idx="1"/>
          </p:nvPr>
        </p:nvSpPr>
        <p:spPr/>
        <p:txBody>
          <a:bodyPr>
            <a:normAutofit lnSpcReduction="10000"/>
          </a:bodyPr>
          <a:lstStyle/>
          <a:p>
            <a:r>
              <a:rPr lang="fr-FR" b="0" i="1" dirty="0">
                <a:solidFill>
                  <a:srgbClr val="000000"/>
                </a:solidFill>
                <a:effectLst/>
                <a:latin typeface="Proxima Nova"/>
              </a:rPr>
              <a:t>« Le télétravail n'est pas juste une transposition du travail "normal" au travail à distance</a:t>
            </a:r>
            <a:r>
              <a:rPr lang="fr-FR" b="0" i="0" dirty="0">
                <a:solidFill>
                  <a:srgbClr val="000000"/>
                </a:solidFill>
                <a:effectLst/>
                <a:latin typeface="Proxima Nova"/>
              </a:rPr>
              <a:t> »</a:t>
            </a:r>
          </a:p>
          <a:p>
            <a:r>
              <a:rPr lang="fr-FR" b="0" i="0" dirty="0">
                <a:solidFill>
                  <a:srgbClr val="000000"/>
                </a:solidFill>
                <a:effectLst/>
                <a:latin typeface="Proxima Nova"/>
              </a:rPr>
              <a:t>« </a:t>
            </a:r>
            <a:r>
              <a:rPr lang="fr-FR" b="0" i="1" dirty="0">
                <a:solidFill>
                  <a:srgbClr val="000000"/>
                </a:solidFill>
                <a:effectLst/>
                <a:latin typeface="Proxima Nova"/>
              </a:rPr>
              <a:t>Cela implique une véritable révolution managériale</a:t>
            </a:r>
            <a:r>
              <a:rPr lang="fr-FR" b="0" i="0" dirty="0">
                <a:solidFill>
                  <a:srgbClr val="000000"/>
                </a:solidFill>
                <a:effectLst/>
                <a:latin typeface="Proxima Nova"/>
              </a:rPr>
              <a:t>  »</a:t>
            </a:r>
          </a:p>
          <a:p>
            <a:r>
              <a:rPr lang="fr-FR" b="0" i="0" dirty="0">
                <a:solidFill>
                  <a:srgbClr val="000000"/>
                </a:solidFill>
                <a:effectLst/>
                <a:latin typeface="Proxima Nova"/>
              </a:rPr>
              <a:t>« </a:t>
            </a:r>
            <a:r>
              <a:rPr lang="fr-FR" b="0" i="1" dirty="0">
                <a:solidFill>
                  <a:srgbClr val="000000"/>
                </a:solidFill>
                <a:effectLst/>
                <a:latin typeface="Proxima Nova"/>
              </a:rPr>
              <a:t>L'échec du télétravail est souvent dû à un mode de management basé sur le contrôle »</a:t>
            </a:r>
          </a:p>
          <a:p>
            <a:r>
              <a:rPr lang="fr-FR" b="0" i="0" dirty="0">
                <a:solidFill>
                  <a:srgbClr val="000000"/>
                </a:solidFill>
                <a:effectLst/>
                <a:latin typeface="Proxima Nova"/>
              </a:rPr>
              <a:t>Certains managers doivent remettre en cause leur pratique et accepter de relâcher leur contrôle sur les salariés. </a:t>
            </a:r>
          </a:p>
          <a:p>
            <a:r>
              <a:rPr lang="fr-FR" b="0" i="0" dirty="0">
                <a:solidFill>
                  <a:srgbClr val="000000"/>
                </a:solidFill>
                <a:effectLst/>
                <a:latin typeface="Proxima Nova"/>
              </a:rPr>
              <a:t>Leurs missions : </a:t>
            </a:r>
            <a:r>
              <a:rPr lang="fr-FR" b="1" i="0" dirty="0">
                <a:solidFill>
                  <a:srgbClr val="000000"/>
                </a:solidFill>
                <a:effectLst/>
                <a:latin typeface="Proxima Nova"/>
              </a:rPr>
              <a:t>stimuler</a:t>
            </a:r>
            <a:r>
              <a:rPr lang="fr-FR" b="0" i="0" dirty="0">
                <a:solidFill>
                  <a:srgbClr val="000000"/>
                </a:solidFill>
                <a:effectLst/>
                <a:latin typeface="Proxima Nova"/>
              </a:rPr>
              <a:t> le salarié qui travaille à distance, </a:t>
            </a:r>
            <a:r>
              <a:rPr lang="fr-FR" b="1" i="0" dirty="0">
                <a:solidFill>
                  <a:srgbClr val="000000"/>
                </a:solidFill>
                <a:effectLst/>
                <a:latin typeface="Proxima Nova"/>
              </a:rPr>
              <a:t>fixer des objectifs clairs</a:t>
            </a:r>
            <a:r>
              <a:rPr lang="fr-FR" b="0" i="0" dirty="0">
                <a:solidFill>
                  <a:srgbClr val="000000"/>
                </a:solidFill>
                <a:effectLst/>
                <a:latin typeface="Proxima Nova"/>
              </a:rPr>
              <a:t>, ou </a:t>
            </a:r>
            <a:r>
              <a:rPr lang="fr-FR" b="1" i="0" dirty="0">
                <a:solidFill>
                  <a:srgbClr val="000000"/>
                </a:solidFill>
                <a:effectLst/>
                <a:latin typeface="Proxima Nova"/>
              </a:rPr>
              <a:t>entretenir la cohésion</a:t>
            </a:r>
            <a:r>
              <a:rPr lang="fr-FR" b="0" i="0" dirty="0">
                <a:solidFill>
                  <a:srgbClr val="000000"/>
                </a:solidFill>
                <a:effectLst/>
                <a:latin typeface="Proxima Nova"/>
              </a:rPr>
              <a:t> de l'équipe.</a:t>
            </a:r>
            <a:endParaRPr lang="fr-FR" b="0" i="1" dirty="0">
              <a:solidFill>
                <a:srgbClr val="000000"/>
              </a:solidFill>
              <a:effectLst/>
              <a:latin typeface="Proxima Nova"/>
            </a:endParaRPr>
          </a:p>
          <a:p>
            <a:pPr marL="0" indent="0">
              <a:buNone/>
            </a:pPr>
            <a:endParaRPr lang="fr-FR" b="0" i="0" dirty="0">
              <a:solidFill>
                <a:srgbClr val="000000"/>
              </a:solidFill>
              <a:effectLst/>
              <a:latin typeface="Proxima Nova"/>
            </a:endParaRPr>
          </a:p>
          <a:p>
            <a:pPr marL="0" indent="0" algn="r">
              <a:buNone/>
            </a:pPr>
            <a:r>
              <a:rPr lang="fr-FR" sz="1600" b="0" i="0" dirty="0">
                <a:solidFill>
                  <a:srgbClr val="000000"/>
                </a:solidFill>
                <a:effectLst/>
                <a:latin typeface="Proxima Nova"/>
              </a:rPr>
              <a:t>Benoît Serre, directeur au </a:t>
            </a:r>
            <a:r>
              <a:rPr lang="fr-FR" sz="1600" b="0" i="1" dirty="0">
                <a:solidFill>
                  <a:srgbClr val="000000"/>
                </a:solidFill>
                <a:effectLst/>
                <a:latin typeface="Proxima Nova"/>
              </a:rPr>
              <a:t>Boston Consulting Group</a:t>
            </a:r>
            <a:r>
              <a:rPr lang="fr-FR" sz="1600" b="0" i="0" dirty="0">
                <a:solidFill>
                  <a:srgbClr val="000000"/>
                </a:solidFill>
                <a:effectLst/>
                <a:latin typeface="Proxima Nova"/>
              </a:rPr>
              <a:t> (</a:t>
            </a:r>
            <a:r>
              <a:rPr lang="fr-FR" sz="1600" b="0" i="0" u="none" strike="noStrike" dirty="0">
                <a:solidFill>
                  <a:srgbClr val="000000"/>
                </a:solidFill>
                <a:effectLst/>
                <a:latin typeface="Proxima Nova"/>
                <a:hlinkClick r:id="rId2"/>
              </a:rPr>
              <a:t>BCG</a:t>
            </a:r>
            <a:r>
              <a:rPr lang="fr-FR" sz="1600" b="0" i="0" dirty="0">
                <a:solidFill>
                  <a:srgbClr val="000000"/>
                </a:solidFill>
                <a:effectLst/>
                <a:latin typeface="Proxima Nova"/>
              </a:rPr>
              <a:t>) </a:t>
            </a:r>
          </a:p>
          <a:p>
            <a:pPr marL="0" indent="0" algn="r">
              <a:buNone/>
            </a:pPr>
            <a:r>
              <a:rPr lang="fr-FR" sz="1600" b="0" i="0" dirty="0">
                <a:solidFill>
                  <a:srgbClr val="000000"/>
                </a:solidFill>
                <a:effectLst/>
                <a:latin typeface="Proxima Nova"/>
              </a:rPr>
              <a:t>et vice-président de l'Association nationale des directeurs des ressources humaines (ANDRH). </a:t>
            </a:r>
          </a:p>
          <a:p>
            <a:endParaRPr lang="fr-FR" dirty="0"/>
          </a:p>
        </p:txBody>
      </p:sp>
      <p:sp>
        <p:nvSpPr>
          <p:cNvPr id="4" name="Espace réservé du pied de page 3">
            <a:extLst>
              <a:ext uri="{FF2B5EF4-FFF2-40B4-BE49-F238E27FC236}">
                <a16:creationId xmlns:a16="http://schemas.microsoft.com/office/drawing/2014/main" id="{0C508413-6E77-4FC7-A328-70B69C774043}"/>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ECF7736D-64BD-4311-A357-4D2D1B25D96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14305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E755C0-13CF-491F-9EC5-6A0CAE9FBB53}"/>
              </a:ext>
            </a:extLst>
          </p:cNvPr>
          <p:cNvSpPr>
            <a:spLocks noGrp="1"/>
          </p:cNvSpPr>
          <p:nvPr>
            <p:ph type="title"/>
          </p:nvPr>
        </p:nvSpPr>
        <p:spPr/>
        <p:txBody>
          <a:bodyPr/>
          <a:lstStyle/>
          <a:p>
            <a:r>
              <a:rPr lang="fr-FR" dirty="0"/>
              <a:t>Contexte - Management d’après confinement</a:t>
            </a:r>
          </a:p>
        </p:txBody>
      </p:sp>
      <p:sp>
        <p:nvSpPr>
          <p:cNvPr id="3" name="Espace réservé du contenu 2">
            <a:extLst>
              <a:ext uri="{FF2B5EF4-FFF2-40B4-BE49-F238E27FC236}">
                <a16:creationId xmlns:a16="http://schemas.microsoft.com/office/drawing/2014/main" id="{EBF33BB7-DCFA-419F-B26D-7DDDC3EAC8A8}"/>
              </a:ext>
            </a:extLst>
          </p:cNvPr>
          <p:cNvSpPr>
            <a:spLocks noGrp="1"/>
          </p:cNvSpPr>
          <p:nvPr>
            <p:ph idx="1"/>
          </p:nvPr>
        </p:nvSpPr>
        <p:spPr>
          <a:xfrm>
            <a:off x="581192" y="1815370"/>
            <a:ext cx="11121370" cy="4501565"/>
          </a:xfrm>
        </p:spPr>
        <p:txBody>
          <a:bodyPr>
            <a:normAutofit/>
          </a:bodyPr>
          <a:lstStyle/>
          <a:p>
            <a:pPr marL="0" indent="0">
              <a:buNone/>
            </a:pPr>
            <a:r>
              <a:rPr lang="fr-FR" b="1" dirty="0"/>
              <a:t>II - Occasion d’une attention renouvelée pour les managers, les dirigeants, les fonctions support vers le travail opérationnel : rapprochement</a:t>
            </a:r>
          </a:p>
          <a:p>
            <a:pPr marL="0" indent="0">
              <a:buNone/>
            </a:pPr>
            <a:endParaRPr lang="fr-FR" sz="700" dirty="0"/>
          </a:p>
          <a:p>
            <a:r>
              <a:rPr lang="fr-FR" sz="1500" dirty="0"/>
              <a:t>Confinement / crise : « un temps exceptionnel de rapprochement entre management/support et équipes opérationnelles : « comment cela se passe t’il sur le terrain? », « comment vous soutenir? », « quelles sont vos difficultés? » </a:t>
            </a:r>
          </a:p>
          <a:p>
            <a:pPr lvl="1"/>
            <a:r>
              <a:rPr lang="fr-FR" sz="1500" dirty="0"/>
              <a:t>Nécessité absolue : que le service/production continue</a:t>
            </a:r>
          </a:p>
          <a:p>
            <a:r>
              <a:rPr lang="fr-FR" sz="1500" dirty="0"/>
              <a:t>Depuis 10 ans, les équipes terrain souffraient non pas de trop de présence managériale mais de trop peu</a:t>
            </a:r>
          </a:p>
          <a:p>
            <a:r>
              <a:rPr lang="fr-FR" sz="1500" dirty="0"/>
              <a:t>Management et support éloignés de l’opérationnel : pris par les réunions, l’administratif, le </a:t>
            </a:r>
            <a:r>
              <a:rPr lang="fr-FR" sz="1500" dirty="0" err="1"/>
              <a:t>reporting</a:t>
            </a:r>
            <a:endParaRPr lang="fr-FR" sz="1500" dirty="0"/>
          </a:p>
          <a:p>
            <a:r>
              <a:rPr lang="fr-FR" sz="1500" dirty="0"/>
              <a:t>Confinement et travail à distance : occasion de réinventer de nouveaux dispositifs de management plus coopératifs, plus à l’écoute (réunions opérationnelles, ilots d’écoute, « cellules covid » sur l’échange de pratiques)</a:t>
            </a:r>
          </a:p>
          <a:p>
            <a:r>
              <a:rPr lang="fr-FR" sz="1500" dirty="0"/>
              <a:t>Passage d’une position « prescriptive » du management (conception process, règles, plans) à une position « subsidiaire » (écoute des difficultés, aide, soutien, moyens)</a:t>
            </a:r>
          </a:p>
          <a:p>
            <a:pPr marL="0" indent="0">
              <a:buNone/>
            </a:pPr>
            <a:r>
              <a:rPr lang="fr-FR" sz="1500" b="1" dirty="0"/>
              <a:t>Enjeu managérial : </a:t>
            </a:r>
            <a:r>
              <a:rPr lang="fr-FR" sz="1500" dirty="0"/>
              <a:t>que le dispositif subsidiaire perdure (il facilite l’adaptation, l’innovation, l’accompagnement du changement, la continuité opérationnelle)</a:t>
            </a:r>
          </a:p>
        </p:txBody>
      </p:sp>
      <p:sp>
        <p:nvSpPr>
          <p:cNvPr id="5" name="Espace réservé du numéro de diapositive 4">
            <a:extLst>
              <a:ext uri="{FF2B5EF4-FFF2-40B4-BE49-F238E27FC236}">
                <a16:creationId xmlns:a16="http://schemas.microsoft.com/office/drawing/2014/main" id="{01314ADA-7265-4559-8681-997DFD82FC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53568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6D9A2-70E3-45E2-A440-F686ADC72F99}"/>
              </a:ext>
            </a:extLst>
          </p:cNvPr>
          <p:cNvSpPr>
            <a:spLocks noGrp="1"/>
          </p:cNvSpPr>
          <p:nvPr>
            <p:ph type="title"/>
          </p:nvPr>
        </p:nvSpPr>
        <p:spPr/>
        <p:txBody>
          <a:bodyPr/>
          <a:lstStyle/>
          <a:p>
            <a:r>
              <a:rPr lang="fr-FR" dirty="0"/>
              <a:t>Des questions ?</a:t>
            </a:r>
          </a:p>
        </p:txBody>
      </p:sp>
      <p:sp>
        <p:nvSpPr>
          <p:cNvPr id="3" name="Espace réservé du texte 2">
            <a:extLst>
              <a:ext uri="{FF2B5EF4-FFF2-40B4-BE49-F238E27FC236}">
                <a16:creationId xmlns:a16="http://schemas.microsoft.com/office/drawing/2014/main" id="{53A7E627-BAF4-461F-A317-505A5CAEDE41}"/>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B749FDFF-3F56-4FC9-91FB-C6DA7C5535AD}"/>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A47B5C12-DEF4-4560-9705-1393955FC16D}"/>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799005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F97141-9C46-418B-9F55-723D7E5E3D85}"/>
              </a:ext>
            </a:extLst>
          </p:cNvPr>
          <p:cNvSpPr>
            <a:spLocks noGrp="1"/>
          </p:cNvSpPr>
          <p:nvPr>
            <p:ph type="title"/>
          </p:nvPr>
        </p:nvSpPr>
        <p:spPr/>
        <p:txBody>
          <a:bodyPr/>
          <a:lstStyle/>
          <a:p>
            <a:r>
              <a:rPr lang="fr-FR" dirty="0"/>
              <a:t>quelques pistes</a:t>
            </a:r>
          </a:p>
        </p:txBody>
      </p:sp>
      <p:sp>
        <p:nvSpPr>
          <p:cNvPr id="3" name="Espace réservé du texte 2">
            <a:extLst>
              <a:ext uri="{FF2B5EF4-FFF2-40B4-BE49-F238E27FC236}">
                <a16:creationId xmlns:a16="http://schemas.microsoft.com/office/drawing/2014/main" id="{706F750E-04C4-49B5-9CE2-A74E0933435A}"/>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90933599-5709-4351-BC39-4CC61C513802}"/>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516A7E19-5987-4572-BA95-E9E13764140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24014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EF5E2-BCA8-478E-907D-1ED9EC476ED8}"/>
              </a:ext>
            </a:extLst>
          </p:cNvPr>
          <p:cNvSpPr>
            <a:spLocks noGrp="1"/>
          </p:cNvSpPr>
          <p:nvPr>
            <p:ph type="title"/>
          </p:nvPr>
        </p:nvSpPr>
        <p:spPr/>
        <p:txBody>
          <a:bodyPr/>
          <a:lstStyle/>
          <a:p>
            <a:r>
              <a:rPr lang="fr-FR" dirty="0"/>
              <a:t>La communication interne 1/3</a:t>
            </a:r>
          </a:p>
        </p:txBody>
      </p:sp>
      <p:sp>
        <p:nvSpPr>
          <p:cNvPr id="3" name="Espace réservé du contenu 2">
            <a:extLst>
              <a:ext uri="{FF2B5EF4-FFF2-40B4-BE49-F238E27FC236}">
                <a16:creationId xmlns:a16="http://schemas.microsoft.com/office/drawing/2014/main" id="{5F04B4BF-E328-48AA-89DE-D513A850BBD9}"/>
              </a:ext>
            </a:extLst>
          </p:cNvPr>
          <p:cNvSpPr>
            <a:spLocks noGrp="1"/>
          </p:cNvSpPr>
          <p:nvPr>
            <p:ph idx="1"/>
          </p:nvPr>
        </p:nvSpPr>
        <p:spPr/>
        <p:txBody>
          <a:bodyPr/>
          <a:lstStyle/>
          <a:p>
            <a:pPr marL="0" indent="0" algn="ctr">
              <a:buNone/>
            </a:pPr>
            <a:r>
              <a:rPr lang="fr-FR" b="1" dirty="0">
                <a:solidFill>
                  <a:srgbClr val="323232"/>
                </a:solidFill>
                <a:latin typeface="Alegreya"/>
              </a:rPr>
              <a:t>« L</a:t>
            </a:r>
            <a:r>
              <a:rPr lang="fr-FR" b="1" i="0" dirty="0">
                <a:solidFill>
                  <a:srgbClr val="323232"/>
                </a:solidFill>
                <a:effectLst/>
                <a:latin typeface="Alegreya"/>
              </a:rPr>
              <a:t>es collaborateurs ne peuvent participer à une œuvre collective en aveugle »</a:t>
            </a:r>
          </a:p>
          <a:p>
            <a:pPr marL="0" indent="0">
              <a:buNone/>
            </a:pPr>
            <a:endParaRPr lang="fr-FR" b="1" i="0" dirty="0">
              <a:solidFill>
                <a:srgbClr val="323232"/>
              </a:solidFill>
              <a:effectLst/>
              <a:latin typeface="Alegreya"/>
            </a:endParaRPr>
          </a:p>
          <a:p>
            <a:r>
              <a:rPr lang="fr-FR" b="0" i="0" dirty="0">
                <a:solidFill>
                  <a:srgbClr val="323232"/>
                </a:solidFill>
                <a:effectLst/>
                <a:latin typeface="Alegreya"/>
              </a:rPr>
              <a:t>Avoir connaissance et conscience des finalités de l’entreprise contribue à l’implication des collaborateurs.</a:t>
            </a:r>
            <a:endParaRPr lang="fr-FR" dirty="0">
              <a:solidFill>
                <a:srgbClr val="323232"/>
              </a:solidFill>
              <a:latin typeface="Alegreya"/>
            </a:endParaRPr>
          </a:p>
          <a:p>
            <a:r>
              <a:rPr lang="fr-FR" b="0" i="0" dirty="0">
                <a:solidFill>
                  <a:srgbClr val="323232"/>
                </a:solidFill>
                <a:effectLst/>
                <a:latin typeface="Alegreya"/>
              </a:rPr>
              <a:t>Accès à l’information, projets fédérateurs, partage de réussites, accompagnement du changement…, dans toutes ses dimensions, la communication interne favorise indéniablement la motivation.</a:t>
            </a:r>
            <a:endParaRPr lang="fr-FR" dirty="0"/>
          </a:p>
        </p:txBody>
      </p:sp>
      <p:sp>
        <p:nvSpPr>
          <p:cNvPr id="4" name="Espace réservé du pied de page 3">
            <a:extLst>
              <a:ext uri="{FF2B5EF4-FFF2-40B4-BE49-F238E27FC236}">
                <a16:creationId xmlns:a16="http://schemas.microsoft.com/office/drawing/2014/main" id="{8FDEE057-19D6-4A0E-8A18-98D4483317BB}"/>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8E66A40C-D8F2-4845-96B6-DD4EDD632AA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2178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FA979-A795-4B03-B73A-6562E49CC881}"/>
              </a:ext>
            </a:extLst>
          </p:cNvPr>
          <p:cNvSpPr>
            <a:spLocks noGrp="1"/>
          </p:cNvSpPr>
          <p:nvPr>
            <p:ph type="title"/>
          </p:nvPr>
        </p:nvSpPr>
        <p:spPr/>
        <p:txBody>
          <a:bodyPr/>
          <a:lstStyle/>
          <a:p>
            <a:r>
              <a:rPr lang="fr-FR" dirty="0"/>
              <a:t>La communication interne 2/3</a:t>
            </a:r>
          </a:p>
        </p:txBody>
      </p:sp>
      <p:pic>
        <p:nvPicPr>
          <p:cNvPr id="6" name="Espace réservé du contenu 5">
            <a:extLst>
              <a:ext uri="{FF2B5EF4-FFF2-40B4-BE49-F238E27FC236}">
                <a16:creationId xmlns:a16="http://schemas.microsoft.com/office/drawing/2014/main" id="{D4C6B7E5-2A10-43B5-B6C1-71FDFBCC649E}"/>
              </a:ext>
            </a:extLst>
          </p:cNvPr>
          <p:cNvPicPr>
            <a:picLocks noGrp="1" noChangeAspect="1"/>
          </p:cNvPicPr>
          <p:nvPr>
            <p:ph idx="1"/>
          </p:nvPr>
        </p:nvPicPr>
        <p:blipFill>
          <a:blip r:embed="rId2"/>
          <a:stretch>
            <a:fillRect/>
          </a:stretch>
        </p:blipFill>
        <p:spPr>
          <a:xfrm>
            <a:off x="3273552" y="2007489"/>
            <a:ext cx="5032308" cy="4426144"/>
          </a:xfrm>
          <a:prstGeom prst="rect">
            <a:avLst/>
          </a:prstGeom>
        </p:spPr>
      </p:pic>
      <p:sp>
        <p:nvSpPr>
          <p:cNvPr id="4" name="Espace réservé du pied de page 3">
            <a:extLst>
              <a:ext uri="{FF2B5EF4-FFF2-40B4-BE49-F238E27FC236}">
                <a16:creationId xmlns:a16="http://schemas.microsoft.com/office/drawing/2014/main" id="{14BEB164-31A2-447F-B6E4-7935BCD59DD8}"/>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9EC21277-A6ED-4B32-BA0E-23FCDB228E6F}"/>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954380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B1D5A-893F-4865-B4BB-2C7274E0FDD6}"/>
              </a:ext>
            </a:extLst>
          </p:cNvPr>
          <p:cNvSpPr>
            <a:spLocks noGrp="1"/>
          </p:cNvSpPr>
          <p:nvPr>
            <p:ph type="title"/>
          </p:nvPr>
        </p:nvSpPr>
        <p:spPr>
          <a:xfrm>
            <a:off x="581192" y="702156"/>
            <a:ext cx="11029616" cy="1013800"/>
          </a:xfrm>
        </p:spPr>
        <p:txBody>
          <a:bodyPr>
            <a:normAutofit/>
          </a:bodyPr>
          <a:lstStyle/>
          <a:p>
            <a:r>
              <a:rPr lang="fr-FR" dirty="0"/>
              <a:t>Un monde VUTCA</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A96054CE-EB33-4CCE-9760-FDF64AFAF5EA}"/>
              </a:ext>
            </a:extLst>
          </p:cNvPr>
          <p:cNvPicPr>
            <a:picLocks noChangeAspect="1"/>
          </p:cNvPicPr>
          <p:nvPr/>
        </p:nvPicPr>
        <p:blipFill>
          <a:blip r:embed="rId2"/>
          <a:stretch>
            <a:fillRect/>
          </a:stretch>
        </p:blipFill>
        <p:spPr>
          <a:xfrm>
            <a:off x="1281379" y="2361056"/>
            <a:ext cx="3714216" cy="3649219"/>
          </a:xfrm>
          <a:prstGeom prst="rect">
            <a:avLst/>
          </a:prstGeom>
        </p:spPr>
      </p:pic>
      <p:sp>
        <p:nvSpPr>
          <p:cNvPr id="3" name="Espace réservé du contenu 2">
            <a:extLst>
              <a:ext uri="{FF2B5EF4-FFF2-40B4-BE49-F238E27FC236}">
                <a16:creationId xmlns:a16="http://schemas.microsoft.com/office/drawing/2014/main" id="{DE437C3A-9611-4D7B-B0A2-7BF6AB940BDC}"/>
              </a:ext>
            </a:extLst>
          </p:cNvPr>
          <p:cNvSpPr>
            <a:spLocks noGrp="1"/>
          </p:cNvSpPr>
          <p:nvPr>
            <p:ph idx="1"/>
          </p:nvPr>
        </p:nvSpPr>
        <p:spPr>
          <a:xfrm>
            <a:off x="6335805" y="2180496"/>
            <a:ext cx="5275001" cy="4045683"/>
          </a:xfrm>
        </p:spPr>
        <p:txBody>
          <a:bodyPr>
            <a:normAutofit/>
          </a:bodyPr>
          <a:lstStyle/>
          <a:p>
            <a:pPr marL="0" indent="0">
              <a:buNone/>
            </a:pPr>
            <a:r>
              <a:rPr lang="fr-FR" dirty="0">
                <a:effectLst/>
                <a:latin typeface="Times New Roman" panose="02020603050405020304" pitchFamily="18" charset="0"/>
                <a:ea typeface="Times New Roman" panose="02020603050405020304" pitchFamily="18" charset="0"/>
              </a:rPr>
              <a:t>Cet acronyme désigne les termes : </a:t>
            </a:r>
          </a:p>
          <a:p>
            <a:r>
              <a:rPr lang="fr-FR" dirty="0">
                <a:effectLst/>
                <a:latin typeface="Times New Roman" panose="02020603050405020304" pitchFamily="18" charset="0"/>
                <a:ea typeface="Times New Roman" panose="02020603050405020304" pitchFamily="18" charset="0"/>
              </a:rPr>
              <a:t>Volatile</a:t>
            </a:r>
          </a:p>
          <a:p>
            <a:r>
              <a:rPr lang="fr-FR" dirty="0" err="1">
                <a:effectLst/>
                <a:latin typeface="Times New Roman" panose="02020603050405020304" pitchFamily="18" charset="0"/>
                <a:ea typeface="Times New Roman" panose="02020603050405020304" pitchFamily="18" charset="0"/>
              </a:rPr>
              <a:t>Uncertain</a:t>
            </a:r>
            <a:endParaRPr lang="fr-FR" dirty="0">
              <a:effectLst/>
              <a:latin typeface="Times New Roman" panose="02020603050405020304" pitchFamily="18" charset="0"/>
              <a:ea typeface="Times New Roman" panose="02020603050405020304" pitchFamily="18" charset="0"/>
            </a:endParaRPr>
          </a:p>
          <a:p>
            <a:r>
              <a:rPr lang="fr-FR" dirty="0">
                <a:effectLst/>
                <a:latin typeface="Times New Roman" panose="02020603050405020304" pitchFamily="18" charset="0"/>
                <a:ea typeface="Times New Roman" panose="02020603050405020304" pitchFamily="18" charset="0"/>
              </a:rPr>
              <a:t>Turbulent </a:t>
            </a:r>
          </a:p>
          <a:p>
            <a:r>
              <a:rPr lang="fr-FR" dirty="0" err="1">
                <a:effectLst/>
                <a:latin typeface="Times New Roman" panose="02020603050405020304" pitchFamily="18" charset="0"/>
                <a:ea typeface="Times New Roman" panose="02020603050405020304" pitchFamily="18" charset="0"/>
              </a:rPr>
              <a:t>Complex</a:t>
            </a:r>
            <a:r>
              <a:rPr lang="fr-FR" dirty="0">
                <a:effectLst/>
                <a:latin typeface="Times New Roman" panose="02020603050405020304" pitchFamily="18" charset="0"/>
                <a:ea typeface="Times New Roman" panose="02020603050405020304" pitchFamily="18" charset="0"/>
              </a:rPr>
              <a:t> </a:t>
            </a:r>
          </a:p>
          <a:p>
            <a:r>
              <a:rPr lang="fr-FR" dirty="0" err="1">
                <a:effectLst/>
                <a:latin typeface="Times New Roman" panose="02020603050405020304" pitchFamily="18" charset="0"/>
                <a:ea typeface="Times New Roman" panose="02020603050405020304" pitchFamily="18" charset="0"/>
              </a:rPr>
              <a:t>Ambiguous</a:t>
            </a:r>
            <a:endParaRPr lang="fr-FR" dirty="0">
              <a:effectLst/>
              <a:latin typeface="Times New Roman" panose="02020603050405020304" pitchFamily="18" charset="0"/>
              <a:ea typeface="Times New Roman" panose="02020603050405020304" pitchFamily="18" charset="0"/>
            </a:endParaRPr>
          </a:p>
          <a:p>
            <a:pPr marL="0" indent="0">
              <a:buNone/>
            </a:pPr>
            <a:r>
              <a:rPr lang="fr-FR" dirty="0">
                <a:latin typeface="Times New Roman" panose="02020603050405020304" pitchFamily="18" charset="0"/>
                <a:ea typeface="Times New Roman" panose="02020603050405020304" pitchFamily="18" charset="0"/>
              </a:rPr>
              <a:t>U</a:t>
            </a:r>
            <a:r>
              <a:rPr lang="fr-FR" dirty="0">
                <a:effectLst/>
                <a:latin typeface="Times New Roman" panose="02020603050405020304" pitchFamily="18" charset="0"/>
                <a:ea typeface="Times New Roman" panose="02020603050405020304" pitchFamily="18" charset="0"/>
              </a:rPr>
              <a:t>n monde où « les seules prévisions possibles, souvent mal vécues, sont la volatilité, l’incertitude, la turbulence, la complexité et l’ambiguïté » (Y. </a:t>
            </a:r>
            <a:r>
              <a:rPr lang="fr-FR" dirty="0" err="1">
                <a:effectLst/>
                <a:latin typeface="Times New Roman" panose="02020603050405020304" pitchFamily="18" charset="0"/>
                <a:ea typeface="Times New Roman" panose="02020603050405020304" pitchFamily="18" charset="0"/>
              </a:rPr>
              <a:t>Reale</a:t>
            </a:r>
            <a:r>
              <a:rPr lang="fr-FR" dirty="0">
                <a:effectLst/>
                <a:latin typeface="Times New Roman" panose="02020603050405020304" pitchFamily="18" charset="0"/>
                <a:ea typeface="Times New Roman" panose="02020603050405020304" pitchFamily="18" charset="0"/>
              </a:rPr>
              <a:t>). </a:t>
            </a:r>
            <a:endParaRPr lang="fr-FR" dirty="0"/>
          </a:p>
        </p:txBody>
      </p:sp>
      <p:sp>
        <p:nvSpPr>
          <p:cNvPr id="4" name="Espace réservé du pied de page 3">
            <a:extLst>
              <a:ext uri="{FF2B5EF4-FFF2-40B4-BE49-F238E27FC236}">
                <a16:creationId xmlns:a16="http://schemas.microsoft.com/office/drawing/2014/main" id="{8EFCF831-9540-4917-8276-A2479BC034CE}"/>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ADF27D2D-1956-423B-A99F-D9C41B064724}"/>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3</a:t>
            </a:fld>
            <a:endParaRPr lang="en-US"/>
          </a:p>
        </p:txBody>
      </p:sp>
    </p:spTree>
    <p:extLst>
      <p:ext uri="{BB962C8B-B14F-4D97-AF65-F5344CB8AC3E}">
        <p14:creationId xmlns:p14="http://schemas.microsoft.com/office/powerpoint/2010/main" val="378130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EF5E2-BCA8-478E-907D-1ED9EC476ED8}"/>
              </a:ext>
            </a:extLst>
          </p:cNvPr>
          <p:cNvSpPr>
            <a:spLocks noGrp="1"/>
          </p:cNvSpPr>
          <p:nvPr>
            <p:ph type="title"/>
          </p:nvPr>
        </p:nvSpPr>
        <p:spPr>
          <a:xfrm>
            <a:off x="581192" y="702156"/>
            <a:ext cx="11029616" cy="1013800"/>
          </a:xfrm>
        </p:spPr>
        <p:txBody>
          <a:bodyPr>
            <a:normAutofit/>
          </a:bodyPr>
          <a:lstStyle/>
          <a:p>
            <a:r>
              <a:rPr lang="fr-FR" dirty="0"/>
              <a:t>La communication interne 3/3</a:t>
            </a:r>
          </a:p>
        </p:txBody>
      </p:sp>
      <p:sp>
        <p:nvSpPr>
          <p:cNvPr id="12" name="Rectangle 11">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descr="Réseau utilisateur avec un remplissage uni">
            <a:extLst>
              <a:ext uri="{FF2B5EF4-FFF2-40B4-BE49-F238E27FC236}">
                <a16:creationId xmlns:a16="http://schemas.microsoft.com/office/drawing/2014/main" id="{E24F7D43-0379-48DD-9735-25CDEF2550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Espace réservé du contenu 2">
            <a:extLst>
              <a:ext uri="{FF2B5EF4-FFF2-40B4-BE49-F238E27FC236}">
                <a16:creationId xmlns:a16="http://schemas.microsoft.com/office/drawing/2014/main" id="{5F04B4BF-E328-48AA-89DE-D513A850BBD9}"/>
              </a:ext>
            </a:extLst>
          </p:cNvPr>
          <p:cNvSpPr>
            <a:spLocks noGrp="1"/>
          </p:cNvSpPr>
          <p:nvPr>
            <p:ph idx="1"/>
          </p:nvPr>
        </p:nvSpPr>
        <p:spPr>
          <a:xfrm>
            <a:off x="4505325" y="2180496"/>
            <a:ext cx="7105481" cy="4045683"/>
          </a:xfrm>
        </p:spPr>
        <p:txBody>
          <a:bodyPr>
            <a:normAutofit lnSpcReduction="10000"/>
          </a:bodyPr>
          <a:lstStyle/>
          <a:p>
            <a:pPr>
              <a:lnSpc>
                <a:spcPct val="90000"/>
              </a:lnSpc>
              <a:buFont typeface="+mj-lt"/>
              <a:buAutoNum type="arabicPeriod"/>
            </a:pPr>
            <a:r>
              <a:rPr lang="fr-FR" sz="1400" b="1" i="0" dirty="0">
                <a:effectLst/>
                <a:latin typeface="Alegreya"/>
              </a:rPr>
              <a:t>Poser le diagnostic </a:t>
            </a:r>
            <a:r>
              <a:rPr lang="fr-FR" sz="1400" b="0" i="0" dirty="0">
                <a:effectLst/>
                <a:latin typeface="Alegreya"/>
              </a:rPr>
              <a:t>pour concevoir une stratégie optimale :</a:t>
            </a:r>
          </a:p>
          <a:p>
            <a:pPr marL="742950" lvl="1" indent="-285750">
              <a:lnSpc>
                <a:spcPct val="90000"/>
              </a:lnSpc>
              <a:buFont typeface="+mj-lt"/>
              <a:buAutoNum type="arabicPeriod"/>
            </a:pPr>
            <a:r>
              <a:rPr lang="fr-FR" sz="1400" b="0" i="0" dirty="0">
                <a:effectLst/>
                <a:latin typeface="Alegreya"/>
              </a:rPr>
              <a:t>Analyser l’organisation, et en particulier diagnostiquer les besoins</a:t>
            </a:r>
          </a:p>
          <a:p>
            <a:pPr marL="742950" lvl="1" indent="-285750">
              <a:lnSpc>
                <a:spcPct val="90000"/>
              </a:lnSpc>
              <a:buFont typeface="+mj-lt"/>
              <a:buAutoNum type="arabicPeriod"/>
            </a:pPr>
            <a:r>
              <a:rPr lang="fr-FR" sz="1400" b="0" i="0" dirty="0">
                <a:effectLst/>
                <a:latin typeface="Alegreya"/>
              </a:rPr>
              <a:t>Lister les outils existants</a:t>
            </a:r>
          </a:p>
          <a:p>
            <a:pPr>
              <a:lnSpc>
                <a:spcPct val="90000"/>
              </a:lnSpc>
              <a:buFont typeface="+mj-lt"/>
              <a:buAutoNum type="arabicPeriod"/>
            </a:pPr>
            <a:r>
              <a:rPr lang="fr-FR" sz="1400" b="1" i="0" dirty="0">
                <a:effectLst/>
                <a:latin typeface="Alegreya"/>
              </a:rPr>
              <a:t>Clarifier</a:t>
            </a:r>
            <a:r>
              <a:rPr lang="fr-FR" sz="1400" b="0" i="0" dirty="0">
                <a:effectLst/>
                <a:latin typeface="Alegreya"/>
              </a:rPr>
              <a:t> la stratégie de communication interne :</a:t>
            </a:r>
          </a:p>
          <a:p>
            <a:pPr marL="742950" lvl="1" indent="-285750">
              <a:lnSpc>
                <a:spcPct val="90000"/>
              </a:lnSpc>
              <a:buFont typeface="+mj-lt"/>
              <a:buAutoNum type="arabicPeriod"/>
            </a:pPr>
            <a:r>
              <a:rPr lang="fr-FR" sz="1400" b="0" i="0" dirty="0">
                <a:effectLst/>
                <a:latin typeface="Alegreya"/>
              </a:rPr>
              <a:t>Définir les sujets communication </a:t>
            </a:r>
          </a:p>
          <a:p>
            <a:pPr marL="742950" lvl="1" indent="-285750">
              <a:lnSpc>
                <a:spcPct val="90000"/>
              </a:lnSpc>
              <a:buFont typeface="+mj-lt"/>
              <a:buAutoNum type="arabicPeriod"/>
            </a:pPr>
            <a:r>
              <a:rPr lang="fr-FR" sz="1400" b="0" i="0" dirty="0">
                <a:effectLst/>
                <a:latin typeface="Alegreya"/>
              </a:rPr>
              <a:t>Choisir les actions et les moyens à mettre en œuvre</a:t>
            </a:r>
          </a:p>
          <a:p>
            <a:pPr>
              <a:lnSpc>
                <a:spcPct val="90000"/>
              </a:lnSpc>
              <a:buFont typeface="+mj-lt"/>
              <a:buAutoNum type="arabicPeriod"/>
            </a:pPr>
            <a:r>
              <a:rPr lang="fr-FR" sz="1400" b="1" i="0" dirty="0">
                <a:effectLst/>
                <a:latin typeface="Alegreya"/>
              </a:rPr>
              <a:t>Impliquer</a:t>
            </a:r>
            <a:r>
              <a:rPr lang="fr-FR" sz="1400" b="0" i="0" dirty="0">
                <a:effectLst/>
                <a:latin typeface="Alegreya"/>
              </a:rPr>
              <a:t> les parties prenantes porteuses du projet :</a:t>
            </a:r>
          </a:p>
          <a:p>
            <a:pPr marL="742950" lvl="1" indent="-285750">
              <a:lnSpc>
                <a:spcPct val="90000"/>
              </a:lnSpc>
              <a:buFont typeface="+mj-lt"/>
              <a:buAutoNum type="arabicPeriod"/>
            </a:pPr>
            <a:r>
              <a:rPr lang="fr-FR" sz="1400" b="0" i="0" dirty="0">
                <a:effectLst/>
                <a:latin typeface="Alegreya"/>
              </a:rPr>
              <a:t>La direction générale, le service RH, le service communication</a:t>
            </a:r>
          </a:p>
          <a:p>
            <a:pPr marL="742950" lvl="1" indent="-285750">
              <a:lnSpc>
                <a:spcPct val="90000"/>
              </a:lnSpc>
              <a:buFont typeface="+mj-lt"/>
              <a:buAutoNum type="arabicPeriod"/>
            </a:pPr>
            <a:r>
              <a:rPr lang="fr-FR" sz="1400" b="0" i="0" dirty="0">
                <a:effectLst/>
                <a:latin typeface="Alegreya"/>
              </a:rPr>
              <a:t>Les managers, dont l’une des missions essentielles est de transmettre l’information de manière tant descendante qu’ascendante, et par ce biais d’entretenir la motivation des équipes</a:t>
            </a:r>
          </a:p>
          <a:p>
            <a:pPr>
              <a:lnSpc>
                <a:spcPct val="90000"/>
              </a:lnSpc>
              <a:buFont typeface="+mj-lt"/>
              <a:buAutoNum type="arabicPeriod"/>
            </a:pPr>
            <a:r>
              <a:rPr lang="fr-FR" sz="1400" b="1" i="0" dirty="0">
                <a:effectLst/>
                <a:latin typeface="Alegreya"/>
              </a:rPr>
              <a:t>Mettre en place </a:t>
            </a:r>
            <a:r>
              <a:rPr lang="fr-FR" sz="1400" b="0" i="0" dirty="0">
                <a:effectLst/>
                <a:latin typeface="Alegreya"/>
              </a:rPr>
              <a:t>la stratégie</a:t>
            </a:r>
          </a:p>
          <a:p>
            <a:pPr marL="742950" lvl="1" indent="-285750">
              <a:lnSpc>
                <a:spcPct val="90000"/>
              </a:lnSpc>
              <a:buFont typeface="+mj-lt"/>
              <a:buAutoNum type="arabicPeriod"/>
            </a:pPr>
            <a:r>
              <a:rPr lang="fr-FR" sz="1400" b="0" i="0" dirty="0">
                <a:effectLst/>
                <a:latin typeface="Alegreya"/>
              </a:rPr>
              <a:t>Associer l’ensemble des salariés pour échanger afin de communiquer à tous</a:t>
            </a:r>
          </a:p>
          <a:p>
            <a:pPr>
              <a:lnSpc>
                <a:spcPct val="90000"/>
              </a:lnSpc>
              <a:buFont typeface="+mj-lt"/>
              <a:buAutoNum type="arabicPeriod"/>
            </a:pPr>
            <a:r>
              <a:rPr lang="fr-FR" sz="1400" b="1" i="0" dirty="0">
                <a:effectLst/>
                <a:latin typeface="Alegreya"/>
              </a:rPr>
              <a:t>Faire vivre </a:t>
            </a:r>
            <a:r>
              <a:rPr lang="fr-FR" sz="1400" b="0" i="0" dirty="0">
                <a:effectLst/>
                <a:latin typeface="Alegreya"/>
              </a:rPr>
              <a:t>sa communication sur le long terme.</a:t>
            </a:r>
          </a:p>
        </p:txBody>
      </p:sp>
      <p:sp>
        <p:nvSpPr>
          <p:cNvPr id="4" name="Espace réservé du pied de page 3">
            <a:extLst>
              <a:ext uri="{FF2B5EF4-FFF2-40B4-BE49-F238E27FC236}">
                <a16:creationId xmlns:a16="http://schemas.microsoft.com/office/drawing/2014/main" id="{8FDEE057-19D6-4A0E-8A18-98D4483317BB}"/>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8E66A40C-D8F2-4845-96B6-DD4EDD632AA8}"/>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30</a:t>
            </a:fld>
            <a:endParaRPr lang="en-US"/>
          </a:p>
        </p:txBody>
      </p:sp>
    </p:spTree>
    <p:extLst>
      <p:ext uri="{BB962C8B-B14F-4D97-AF65-F5344CB8AC3E}">
        <p14:creationId xmlns:p14="http://schemas.microsoft.com/office/powerpoint/2010/main" val="410854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4AFDE-170A-44EA-B8C2-AD12AA60EFA7}"/>
              </a:ext>
            </a:extLst>
          </p:cNvPr>
          <p:cNvSpPr>
            <a:spLocks noGrp="1"/>
          </p:cNvSpPr>
          <p:nvPr>
            <p:ph type="title"/>
          </p:nvPr>
        </p:nvSpPr>
        <p:spPr/>
        <p:txBody>
          <a:bodyPr/>
          <a:lstStyle/>
          <a:p>
            <a:r>
              <a:rPr lang="fr-FR" dirty="0"/>
              <a:t>Renforcer La cohésion au quotidien 1/2</a:t>
            </a:r>
          </a:p>
        </p:txBody>
      </p:sp>
      <p:sp>
        <p:nvSpPr>
          <p:cNvPr id="3" name="Espace réservé du contenu 2">
            <a:extLst>
              <a:ext uri="{FF2B5EF4-FFF2-40B4-BE49-F238E27FC236}">
                <a16:creationId xmlns:a16="http://schemas.microsoft.com/office/drawing/2014/main" id="{65AF16C0-539A-4BBF-B91F-E75D862E8C57}"/>
              </a:ext>
            </a:extLst>
          </p:cNvPr>
          <p:cNvSpPr>
            <a:spLocks noGrp="1"/>
          </p:cNvSpPr>
          <p:nvPr>
            <p:ph idx="1"/>
          </p:nvPr>
        </p:nvSpPr>
        <p:spPr/>
        <p:txBody>
          <a:bodyPr>
            <a:normAutofit/>
          </a:bodyPr>
          <a:lstStyle/>
          <a:p>
            <a:r>
              <a:rPr lang="fr-FR" b="0" i="0" dirty="0">
                <a:solidFill>
                  <a:srgbClr val="323232"/>
                </a:solidFill>
                <a:effectLst/>
                <a:latin typeface="Alegreya"/>
              </a:rPr>
              <a:t>Une grande majorité des collaborateurs : cohésion au quotidien sur leur lieu de travail </a:t>
            </a:r>
            <a:r>
              <a:rPr lang="fr-FR" dirty="0">
                <a:solidFill>
                  <a:srgbClr val="323232"/>
                </a:solidFill>
                <a:latin typeface="Alegreya"/>
              </a:rPr>
              <a:t>e</a:t>
            </a:r>
            <a:r>
              <a:rPr lang="fr-FR" b="0" i="0" dirty="0">
                <a:solidFill>
                  <a:srgbClr val="323232"/>
                </a:solidFill>
                <a:effectLst/>
                <a:latin typeface="Alegreya"/>
              </a:rPr>
              <a:t>st un critère clef de motivation et de fidélisation</a:t>
            </a:r>
          </a:p>
          <a:p>
            <a:r>
              <a:rPr lang="fr-FR" dirty="0">
                <a:solidFill>
                  <a:srgbClr val="323232"/>
                </a:solidFill>
                <a:latin typeface="Alegreya"/>
              </a:rPr>
              <a:t>L</a:t>
            </a:r>
            <a:r>
              <a:rPr lang="fr-FR" b="0" i="0" dirty="0">
                <a:solidFill>
                  <a:srgbClr val="323232"/>
                </a:solidFill>
                <a:effectLst/>
                <a:latin typeface="Alegreya"/>
              </a:rPr>
              <a:t>a </a:t>
            </a:r>
            <a:r>
              <a:rPr lang="fr-FR" b="1" i="0" dirty="0">
                <a:solidFill>
                  <a:srgbClr val="323232"/>
                </a:solidFill>
                <a:effectLst/>
                <a:latin typeface="Alegreya"/>
              </a:rPr>
              <a:t>cohésion</a:t>
            </a:r>
            <a:r>
              <a:rPr lang="fr-FR" b="0" i="0" dirty="0">
                <a:solidFill>
                  <a:srgbClr val="323232"/>
                </a:solidFill>
                <a:effectLst/>
                <a:latin typeface="Alegreya"/>
              </a:rPr>
              <a:t> au sein d’un environnement de travail :</a:t>
            </a:r>
          </a:p>
          <a:p>
            <a:pPr lvl="1"/>
            <a:r>
              <a:rPr lang="fr-FR" b="0" i="0" dirty="0">
                <a:solidFill>
                  <a:srgbClr val="323232"/>
                </a:solidFill>
                <a:effectLst/>
                <a:latin typeface="Alegreya"/>
              </a:rPr>
              <a:t>événements ponctuels (séminaire, team building) </a:t>
            </a:r>
            <a:endParaRPr lang="fr-FR" dirty="0">
              <a:solidFill>
                <a:srgbClr val="323232"/>
              </a:solidFill>
              <a:latin typeface="Alegreya"/>
            </a:endParaRPr>
          </a:p>
          <a:p>
            <a:pPr lvl="1"/>
            <a:r>
              <a:rPr lang="fr-FR" b="0" i="0" dirty="0">
                <a:solidFill>
                  <a:srgbClr val="323232"/>
                </a:solidFill>
                <a:effectLst/>
                <a:latin typeface="Alegreya"/>
              </a:rPr>
              <a:t>qualité du « vivre tous ensemble » et par la convivialité dans l’entreprise au quotidien</a:t>
            </a:r>
          </a:p>
          <a:p>
            <a:r>
              <a:rPr lang="fr-FR" b="0" i="0" dirty="0">
                <a:solidFill>
                  <a:srgbClr val="323232"/>
                </a:solidFill>
                <a:effectLst/>
                <a:latin typeface="Alegreya"/>
              </a:rPr>
              <a:t>Spontanée ou organisée, cette convivialité peut être inspirée et créée par le manager et par ses équipes</a:t>
            </a:r>
          </a:p>
          <a:p>
            <a:r>
              <a:rPr lang="fr-FR" b="0" i="0" dirty="0">
                <a:solidFill>
                  <a:srgbClr val="323232"/>
                </a:solidFill>
                <a:effectLst/>
                <a:latin typeface="Alegreya"/>
              </a:rPr>
              <a:t>Pour être motivantes, les initiatives du manager doivent être adaptées à la culture de l’entreprise</a:t>
            </a:r>
          </a:p>
        </p:txBody>
      </p:sp>
      <p:sp>
        <p:nvSpPr>
          <p:cNvPr id="4" name="Espace réservé du pied de page 3">
            <a:extLst>
              <a:ext uri="{FF2B5EF4-FFF2-40B4-BE49-F238E27FC236}">
                <a16:creationId xmlns:a16="http://schemas.microsoft.com/office/drawing/2014/main" id="{A69177D8-DF75-4415-B8E1-31A31F7306BC}"/>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DD2170B4-76F6-46F2-8B3B-91232130B3D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0402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4AFDE-170A-44EA-B8C2-AD12AA60EFA7}"/>
              </a:ext>
            </a:extLst>
          </p:cNvPr>
          <p:cNvSpPr>
            <a:spLocks noGrp="1"/>
          </p:cNvSpPr>
          <p:nvPr>
            <p:ph type="title"/>
          </p:nvPr>
        </p:nvSpPr>
        <p:spPr/>
        <p:txBody>
          <a:bodyPr/>
          <a:lstStyle/>
          <a:p>
            <a:r>
              <a:rPr lang="fr-FR" dirty="0"/>
              <a:t>Renforcer La cohésion au quotidien 2/2</a:t>
            </a:r>
          </a:p>
        </p:txBody>
      </p:sp>
      <p:sp>
        <p:nvSpPr>
          <p:cNvPr id="3" name="Espace réservé du contenu 2">
            <a:extLst>
              <a:ext uri="{FF2B5EF4-FFF2-40B4-BE49-F238E27FC236}">
                <a16:creationId xmlns:a16="http://schemas.microsoft.com/office/drawing/2014/main" id="{65AF16C0-539A-4BBF-B91F-E75D862E8C57}"/>
              </a:ext>
            </a:extLst>
          </p:cNvPr>
          <p:cNvSpPr>
            <a:spLocks noGrp="1"/>
          </p:cNvSpPr>
          <p:nvPr>
            <p:ph idx="1"/>
          </p:nvPr>
        </p:nvSpPr>
        <p:spPr/>
        <p:txBody>
          <a:bodyPr>
            <a:normAutofit fontScale="85000" lnSpcReduction="20000"/>
          </a:bodyPr>
          <a:lstStyle/>
          <a:p>
            <a:pPr algn="l">
              <a:buFont typeface="+mj-lt"/>
              <a:buAutoNum type="arabicPeriod"/>
            </a:pPr>
            <a:r>
              <a:rPr lang="fr-FR" b="1" dirty="0">
                <a:solidFill>
                  <a:srgbClr val="323232"/>
                </a:solidFill>
                <a:latin typeface="Alegreya"/>
              </a:rPr>
              <a:t>A</a:t>
            </a:r>
            <a:r>
              <a:rPr lang="fr-FR" b="1" i="0" dirty="0">
                <a:solidFill>
                  <a:srgbClr val="323232"/>
                </a:solidFill>
                <a:effectLst/>
                <a:latin typeface="Alegreya"/>
              </a:rPr>
              <a:t>nalyser la culture de l’environnement de travail et les pratiques managériales</a:t>
            </a:r>
            <a:r>
              <a:rPr lang="fr-FR" b="0" i="0" dirty="0">
                <a:solidFill>
                  <a:srgbClr val="323232"/>
                </a:solidFill>
                <a:effectLst/>
                <a:latin typeface="Alegreya"/>
              </a:rPr>
              <a:t>, afin de ne pas se retrouver en décalage.</a:t>
            </a:r>
          </a:p>
          <a:p>
            <a:pPr lvl="1">
              <a:buFont typeface="+mj-lt"/>
              <a:buAutoNum type="arabicPeriod"/>
            </a:pPr>
            <a:r>
              <a:rPr lang="fr-FR" b="0" i="1" dirty="0">
                <a:solidFill>
                  <a:srgbClr val="323232"/>
                </a:solidFill>
                <a:effectLst/>
                <a:latin typeface="Alegreya"/>
              </a:rPr>
              <a:t>Exemples</a:t>
            </a:r>
            <a:r>
              <a:rPr lang="fr-FR" b="0" i="0" dirty="0">
                <a:solidFill>
                  <a:srgbClr val="323232"/>
                </a:solidFill>
                <a:effectLst/>
                <a:latin typeface="Alegreya"/>
              </a:rPr>
              <a:t> : organiser un déjeuner hebdomadaire dans une équipe qui n’a pas l’habitude de partager ses repas peut être vécu comme une lourde contrainte pour des collaborateurs qui ont l’habitude de rentrer déjeuner chez eux ou de pratiquer une activité à l’heure du déjeuner ; proposer de célébrer les anniversaires dans une entreprise qui ne l’a jamais fait peut être perçu comme une forme d’intrusion dans la vie privée.</a:t>
            </a:r>
          </a:p>
          <a:p>
            <a:pPr algn="l">
              <a:buFont typeface="+mj-lt"/>
              <a:buAutoNum type="arabicPeriod"/>
            </a:pPr>
            <a:r>
              <a:rPr lang="fr-FR" b="0" i="0" dirty="0">
                <a:solidFill>
                  <a:srgbClr val="323232"/>
                </a:solidFill>
                <a:effectLst/>
                <a:latin typeface="Alegreya"/>
              </a:rPr>
              <a:t>Etablir </a:t>
            </a:r>
            <a:r>
              <a:rPr lang="fr-FR" b="1" i="0" dirty="0">
                <a:solidFill>
                  <a:srgbClr val="323232"/>
                </a:solidFill>
                <a:effectLst/>
                <a:latin typeface="Alegreya"/>
              </a:rPr>
              <a:t>la nature et la fréquence des initiatives</a:t>
            </a:r>
            <a:r>
              <a:rPr lang="fr-FR" b="0" i="0" dirty="0">
                <a:solidFill>
                  <a:srgbClr val="323232"/>
                </a:solidFill>
                <a:effectLst/>
                <a:latin typeface="Alegreya"/>
              </a:rPr>
              <a:t>. </a:t>
            </a:r>
          </a:p>
          <a:p>
            <a:pPr lvl="1">
              <a:buFont typeface="+mj-lt"/>
              <a:buAutoNum type="arabicPeriod"/>
            </a:pPr>
            <a:r>
              <a:rPr lang="fr-FR" b="0" i="0" dirty="0">
                <a:solidFill>
                  <a:srgbClr val="323232"/>
                </a:solidFill>
                <a:effectLst/>
                <a:latin typeface="Alegreya"/>
              </a:rPr>
              <a:t>Si la culture de l’entreprise se révèle plutôt très cloisonnée, on privilégiera des initiatives simples sur le temps de travail, par exemple en proposant un moment de partage autour d’un café et de viennoiseries pour créer ou récréer un moment de partage entre collègues.</a:t>
            </a:r>
          </a:p>
          <a:p>
            <a:pPr>
              <a:buFont typeface="+mj-lt"/>
              <a:buAutoNum type="arabicPeriod"/>
            </a:pPr>
            <a:r>
              <a:rPr lang="fr-FR" b="1" i="0" dirty="0">
                <a:solidFill>
                  <a:srgbClr val="323232"/>
                </a:solidFill>
                <a:effectLst/>
                <a:latin typeface="Alegreya"/>
              </a:rPr>
              <a:t>Proposer sans imposer</a:t>
            </a:r>
            <a:r>
              <a:rPr lang="fr-FR" b="0" i="0" dirty="0">
                <a:solidFill>
                  <a:srgbClr val="323232"/>
                </a:solidFill>
                <a:effectLst/>
                <a:latin typeface="Alegreya"/>
              </a:rPr>
              <a:t> et sans que l’enjeu puisse être perçu comme ayant une quelconque conséquence sur l’évaluation, voire sur la carrière du collaborateur qui ne donnerait pas suite à une proposition d’action conviviale </a:t>
            </a:r>
          </a:p>
          <a:p>
            <a:pPr lvl="1">
              <a:buFont typeface="+mj-lt"/>
              <a:buAutoNum type="arabicPeriod"/>
            </a:pPr>
            <a:r>
              <a:rPr lang="fr-FR" b="0" i="0" dirty="0">
                <a:solidFill>
                  <a:srgbClr val="323232"/>
                </a:solidFill>
                <a:effectLst/>
                <a:latin typeface="Alegreya"/>
              </a:rPr>
              <a:t>(</a:t>
            </a:r>
            <a:r>
              <a:rPr lang="fr-FR" b="0" i="1" dirty="0">
                <a:solidFill>
                  <a:srgbClr val="323232"/>
                </a:solidFill>
                <a:effectLst/>
                <a:latin typeface="Alegreya"/>
              </a:rPr>
              <a:t>exemple :</a:t>
            </a:r>
            <a:r>
              <a:rPr lang="fr-FR" b="0" i="0" dirty="0">
                <a:solidFill>
                  <a:srgbClr val="323232"/>
                </a:solidFill>
                <a:effectLst/>
                <a:latin typeface="Alegreya"/>
              </a:rPr>
              <a:t> la participation à un tournoi interne).</a:t>
            </a:r>
          </a:p>
          <a:p>
            <a:r>
              <a:rPr lang="fr-FR" dirty="0"/>
              <a:t>Le manager doit accepter de ne pas être nécessairement intégré à toutes les initiatives de son équipe. Le cas échéant, son attitude intrusive pourrait être mal perçue.</a:t>
            </a:r>
          </a:p>
          <a:p>
            <a:r>
              <a:rPr lang="fr-FR" dirty="0"/>
              <a:t>Le manager joue un rôle clef, mais il doit aussi laisser à ses équipes la possibilité de prendre des initiatives.</a:t>
            </a:r>
          </a:p>
        </p:txBody>
      </p:sp>
      <p:sp>
        <p:nvSpPr>
          <p:cNvPr id="4" name="Espace réservé du pied de page 3">
            <a:extLst>
              <a:ext uri="{FF2B5EF4-FFF2-40B4-BE49-F238E27FC236}">
                <a16:creationId xmlns:a16="http://schemas.microsoft.com/office/drawing/2014/main" id="{A69177D8-DF75-4415-B8E1-31A31F7306BC}"/>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DD2170B4-76F6-46F2-8B3B-91232130B3D4}"/>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0412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F16693-CAC5-4A31-A2B5-EF321D37AD76}"/>
              </a:ext>
            </a:extLst>
          </p:cNvPr>
          <p:cNvSpPr>
            <a:spLocks noGrp="1"/>
          </p:cNvSpPr>
          <p:nvPr>
            <p:ph type="title"/>
          </p:nvPr>
        </p:nvSpPr>
        <p:spPr/>
        <p:txBody>
          <a:bodyPr/>
          <a:lstStyle/>
          <a:p>
            <a:r>
              <a:rPr lang="fr-FR" dirty="0"/>
              <a:t>Organisation du TT comme levier de motivation</a:t>
            </a:r>
          </a:p>
        </p:txBody>
      </p:sp>
      <p:sp>
        <p:nvSpPr>
          <p:cNvPr id="3" name="Espace réservé du contenu 2">
            <a:extLst>
              <a:ext uri="{FF2B5EF4-FFF2-40B4-BE49-F238E27FC236}">
                <a16:creationId xmlns:a16="http://schemas.microsoft.com/office/drawing/2014/main" id="{8AAB659A-E1F8-467E-9F73-4DCEE49FF27E}"/>
              </a:ext>
            </a:extLst>
          </p:cNvPr>
          <p:cNvSpPr>
            <a:spLocks noGrp="1"/>
          </p:cNvSpPr>
          <p:nvPr>
            <p:ph idx="1"/>
          </p:nvPr>
        </p:nvSpPr>
        <p:spPr/>
        <p:txBody>
          <a:bodyPr/>
          <a:lstStyle/>
          <a:p>
            <a:r>
              <a:rPr lang="fr-FR" dirty="0">
                <a:solidFill>
                  <a:srgbClr val="323232"/>
                </a:solidFill>
                <a:latin typeface="Alegreya"/>
              </a:rPr>
              <a:t>Se fixer nos règles !!!!!</a:t>
            </a:r>
          </a:p>
          <a:p>
            <a:r>
              <a:rPr lang="fr-FR" dirty="0">
                <a:solidFill>
                  <a:srgbClr val="323232"/>
                </a:solidFill>
                <a:latin typeface="Alegreya"/>
              </a:rPr>
              <a:t>L</a:t>
            </a:r>
            <a:r>
              <a:rPr lang="fr-FR" b="0" i="0" dirty="0">
                <a:solidFill>
                  <a:srgbClr val="323232"/>
                </a:solidFill>
                <a:effectLst/>
                <a:latin typeface="Alegreya"/>
              </a:rPr>
              <a:t>e </a:t>
            </a:r>
            <a:r>
              <a:rPr lang="fr-FR" b="1" i="0" dirty="0">
                <a:solidFill>
                  <a:srgbClr val="323232"/>
                </a:solidFill>
                <a:effectLst/>
                <a:latin typeface="Alegreya"/>
              </a:rPr>
              <a:t>télétravail</a:t>
            </a:r>
            <a:r>
              <a:rPr lang="fr-FR" b="0" i="0" dirty="0">
                <a:solidFill>
                  <a:srgbClr val="323232"/>
                </a:solidFill>
                <a:effectLst/>
                <a:latin typeface="Alegreya"/>
              </a:rPr>
              <a:t> permet d’exercer une activité en dehors des locaux de son employeur ou de son client grâce aux nouvelles technologies de l’information et de la communication</a:t>
            </a:r>
          </a:p>
          <a:p>
            <a:r>
              <a:rPr lang="fr-FR" b="0" i="0" dirty="0">
                <a:solidFill>
                  <a:srgbClr val="323232"/>
                </a:solidFill>
                <a:effectLst/>
                <a:latin typeface="Alegreya"/>
              </a:rPr>
              <a:t>Pour être motivant, le télétravail doit être organisé et managé</a:t>
            </a:r>
          </a:p>
          <a:p>
            <a:r>
              <a:rPr lang="fr-FR" b="0" i="0" dirty="0">
                <a:solidFill>
                  <a:srgbClr val="323232"/>
                </a:solidFill>
                <a:effectLst/>
                <a:latin typeface="Alegreya"/>
              </a:rPr>
              <a:t>Attention au risque d’empiètement sur travail sur la vie privée</a:t>
            </a:r>
          </a:p>
          <a:p>
            <a:r>
              <a:rPr lang="fr-FR" b="0" i="0" dirty="0">
                <a:solidFill>
                  <a:srgbClr val="323232"/>
                </a:solidFill>
                <a:effectLst/>
                <a:latin typeface="Alegreya"/>
              </a:rPr>
              <a:t>Pour limiter ces risques, l’employeur gagnera à </a:t>
            </a:r>
            <a:r>
              <a:rPr lang="fr-FR" b="1" i="0" dirty="0">
                <a:solidFill>
                  <a:srgbClr val="323232"/>
                </a:solidFill>
                <a:effectLst/>
                <a:latin typeface="Alegreya"/>
              </a:rPr>
              <a:t>informer et former </a:t>
            </a:r>
            <a:r>
              <a:rPr lang="fr-FR" b="0" i="0" dirty="0">
                <a:solidFill>
                  <a:srgbClr val="323232"/>
                </a:solidFill>
                <a:effectLst/>
                <a:latin typeface="Alegreya"/>
              </a:rPr>
              <a:t>ses collaborateurs télétravailleurs ainsi que ses managers encadrants </a:t>
            </a:r>
          </a:p>
          <a:p>
            <a:r>
              <a:rPr lang="fr-FR" b="0" i="0" dirty="0">
                <a:solidFill>
                  <a:srgbClr val="323232"/>
                </a:solidFill>
                <a:effectLst/>
                <a:latin typeface="Alegreya"/>
              </a:rPr>
              <a:t>Il existe des formations au télétravail mais aussi au management des télétravailleurs</a:t>
            </a:r>
          </a:p>
          <a:p>
            <a:endParaRPr lang="fr-FR" dirty="0"/>
          </a:p>
        </p:txBody>
      </p:sp>
      <p:sp>
        <p:nvSpPr>
          <p:cNvPr id="4" name="Espace réservé du pied de page 3">
            <a:extLst>
              <a:ext uri="{FF2B5EF4-FFF2-40B4-BE49-F238E27FC236}">
                <a16:creationId xmlns:a16="http://schemas.microsoft.com/office/drawing/2014/main" id="{13E499D6-689D-4BE5-AF71-BE3A10B37B6B}"/>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9309FB11-0405-41E0-A204-7F9661F04321}"/>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9143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2">
            <a:extLst>
              <a:ext uri="{FF2B5EF4-FFF2-40B4-BE49-F238E27FC236}">
                <a16:creationId xmlns:a16="http://schemas.microsoft.com/office/drawing/2014/main" id="{8F404549-B4DC-481C-926C-DED3EF1C5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06"/>
            <a:ext cx="12192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4">
            <a:extLst>
              <a:ext uri="{FF2B5EF4-FFF2-40B4-BE49-F238E27FC236}">
                <a16:creationId xmlns:a16="http://schemas.microsoft.com/office/drawing/2014/main" id="{1E8FD5CD-351E-4B06-8B78-BD5102D00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802CDB15-5167-42A9-A85C-44750B66A590}"/>
              </a:ext>
            </a:extLst>
          </p:cNvPr>
          <p:cNvSpPr>
            <a:spLocks noGrp="1"/>
          </p:cNvSpPr>
          <p:nvPr>
            <p:ph type="title"/>
          </p:nvPr>
        </p:nvSpPr>
        <p:spPr>
          <a:xfrm>
            <a:off x="601255" y="702156"/>
            <a:ext cx="3409783" cy="1013800"/>
          </a:xfrm>
        </p:spPr>
        <p:txBody>
          <a:bodyPr vert="horz" lIns="91440" tIns="45720" rIns="91440" bIns="45720" rtlCol="0">
            <a:normAutofit/>
          </a:bodyPr>
          <a:lstStyle/>
          <a:p>
            <a:r>
              <a:rPr lang="en-US" dirty="0"/>
              <a:t>Fixer des </a:t>
            </a:r>
            <a:r>
              <a:rPr lang="en-US" dirty="0" err="1"/>
              <a:t>objectifs</a:t>
            </a:r>
            <a:endParaRPr lang="en-US" dirty="0"/>
          </a:p>
        </p:txBody>
      </p:sp>
      <p:sp>
        <p:nvSpPr>
          <p:cNvPr id="30" name="Content Placeholder 29">
            <a:extLst>
              <a:ext uri="{FF2B5EF4-FFF2-40B4-BE49-F238E27FC236}">
                <a16:creationId xmlns:a16="http://schemas.microsoft.com/office/drawing/2014/main" id="{8F550D07-D23F-6965-13D7-C614BF57F407}"/>
              </a:ext>
            </a:extLst>
          </p:cNvPr>
          <p:cNvSpPr>
            <a:spLocks noGrp="1"/>
          </p:cNvSpPr>
          <p:nvPr>
            <p:ph idx="1"/>
          </p:nvPr>
        </p:nvSpPr>
        <p:spPr>
          <a:xfrm>
            <a:off x="601255" y="1964168"/>
            <a:ext cx="3409782" cy="4036582"/>
          </a:xfrm>
        </p:spPr>
        <p:txBody>
          <a:bodyPr>
            <a:normAutofit/>
          </a:bodyPr>
          <a:lstStyle/>
          <a:p>
            <a:r>
              <a:rPr lang="en-US" dirty="0" err="1">
                <a:solidFill>
                  <a:schemeClr val="bg1"/>
                </a:solidFill>
              </a:rPr>
              <a:t>Objectifs</a:t>
            </a:r>
            <a:r>
              <a:rPr lang="en-US" dirty="0">
                <a:solidFill>
                  <a:schemeClr val="bg1"/>
                </a:solidFill>
              </a:rPr>
              <a:t> SMART(E)</a:t>
            </a:r>
          </a:p>
        </p:txBody>
      </p:sp>
      <p:sp>
        <p:nvSpPr>
          <p:cNvPr id="4" name="Espace réservé du pied de page 3">
            <a:extLst>
              <a:ext uri="{FF2B5EF4-FFF2-40B4-BE49-F238E27FC236}">
                <a16:creationId xmlns:a16="http://schemas.microsoft.com/office/drawing/2014/main" id="{A8DC86A3-9658-4C7A-94ED-8595505F6632}"/>
              </a:ext>
            </a:extLst>
          </p:cNvPr>
          <p:cNvSpPr>
            <a:spLocks noGrp="1"/>
          </p:cNvSpPr>
          <p:nvPr>
            <p:ph type="ftr" sz="quarter" idx="11"/>
          </p:nvPr>
        </p:nvSpPr>
        <p:spPr>
          <a:xfrm>
            <a:off x="581192" y="6400800"/>
            <a:ext cx="6917210" cy="365125"/>
          </a:xfrm>
        </p:spPr>
        <p:txBody>
          <a:bodyPr vert="horz" lIns="91440" tIns="45720" rIns="91440" bIns="45720" rtlCol="0">
            <a:normAutofit/>
          </a:bodyPr>
          <a:lstStyle/>
          <a:p>
            <a:pPr>
              <a:spcAft>
                <a:spcPts val="600"/>
              </a:spcAft>
            </a:pPr>
            <a:r>
              <a:rPr lang="en-US" kern="1200" cap="all">
                <a:latin typeface="+mn-lt"/>
                <a:ea typeface="+mn-ea"/>
                <a:cs typeface="+mn-cs"/>
              </a:rPr>
              <a:t>Sens &amp; Engagement - 2022 - Tous droits réservés </a:t>
            </a:r>
          </a:p>
        </p:txBody>
      </p:sp>
      <p:sp>
        <p:nvSpPr>
          <p:cNvPr id="5" name="Espace réservé du numéro de diapositive 4">
            <a:extLst>
              <a:ext uri="{FF2B5EF4-FFF2-40B4-BE49-F238E27FC236}">
                <a16:creationId xmlns:a16="http://schemas.microsoft.com/office/drawing/2014/main" id="{5A6A7817-B371-4BBB-A28A-0692A99D07C2}"/>
              </a:ext>
            </a:extLst>
          </p:cNvPr>
          <p:cNvSpPr>
            <a:spLocks noGrp="1"/>
          </p:cNvSpPr>
          <p:nvPr>
            <p:ph type="sldNum" sz="quarter" idx="12"/>
          </p:nvPr>
        </p:nvSpPr>
        <p:spPr>
          <a:xfrm>
            <a:off x="10558300" y="6400800"/>
            <a:ext cx="1052508" cy="365125"/>
          </a:xfrm>
        </p:spPr>
        <p:txBody>
          <a:bodyPr vert="horz" lIns="91440" tIns="45720" rIns="91440" bIns="45720" rtlCol="0">
            <a:normAutofit/>
          </a:bodyPr>
          <a:lstStyle/>
          <a:p>
            <a:pPr>
              <a:spcAft>
                <a:spcPts val="600"/>
              </a:spcAft>
            </a:pPr>
            <a:fld id="{D57F1E4F-1CFF-5643-939E-217C01CDF565}" type="slidenum">
              <a:rPr lang="en-US" smtClean="0"/>
              <a:pPr>
                <a:spcAft>
                  <a:spcPts val="600"/>
                </a:spcAft>
              </a:pPr>
              <a:t>34</a:t>
            </a:fld>
            <a:endParaRPr lang="en-US"/>
          </a:p>
        </p:txBody>
      </p:sp>
      <p:pic>
        <p:nvPicPr>
          <p:cNvPr id="7" name="Image 6">
            <a:extLst>
              <a:ext uri="{FF2B5EF4-FFF2-40B4-BE49-F238E27FC236}">
                <a16:creationId xmlns:a16="http://schemas.microsoft.com/office/drawing/2014/main" id="{0561A1D7-AE9A-4EC2-870C-32A3C704E920}"/>
              </a:ext>
            </a:extLst>
          </p:cNvPr>
          <p:cNvPicPr>
            <a:picLocks noChangeAspect="1"/>
          </p:cNvPicPr>
          <p:nvPr/>
        </p:nvPicPr>
        <p:blipFill>
          <a:blip r:embed="rId2"/>
          <a:stretch>
            <a:fillRect/>
          </a:stretch>
        </p:blipFill>
        <p:spPr>
          <a:xfrm>
            <a:off x="4479002" y="702156"/>
            <a:ext cx="7111743" cy="5805768"/>
          </a:xfrm>
          <a:prstGeom prst="rect">
            <a:avLst/>
          </a:prstGeom>
        </p:spPr>
      </p:pic>
    </p:spTree>
    <p:extLst>
      <p:ext uri="{BB962C8B-B14F-4D97-AF65-F5344CB8AC3E}">
        <p14:creationId xmlns:p14="http://schemas.microsoft.com/office/powerpoint/2010/main" val="36150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4AFDE-170A-44EA-B8C2-AD12AA60EFA7}"/>
              </a:ext>
            </a:extLst>
          </p:cNvPr>
          <p:cNvSpPr>
            <a:spLocks noGrp="1"/>
          </p:cNvSpPr>
          <p:nvPr>
            <p:ph type="title"/>
          </p:nvPr>
        </p:nvSpPr>
        <p:spPr/>
        <p:txBody>
          <a:bodyPr/>
          <a:lstStyle/>
          <a:p>
            <a:r>
              <a:rPr lang="fr-FR" dirty="0"/>
              <a:t>Le séminaire de cohésion : </a:t>
            </a:r>
            <a:br>
              <a:rPr lang="fr-FR" dirty="0"/>
            </a:br>
            <a:r>
              <a:rPr lang="fr-FR" dirty="0"/>
              <a:t>apprendre à fonctionner ensemble</a:t>
            </a:r>
          </a:p>
        </p:txBody>
      </p:sp>
      <p:sp>
        <p:nvSpPr>
          <p:cNvPr id="3" name="Espace réservé du contenu 2">
            <a:extLst>
              <a:ext uri="{FF2B5EF4-FFF2-40B4-BE49-F238E27FC236}">
                <a16:creationId xmlns:a16="http://schemas.microsoft.com/office/drawing/2014/main" id="{65AF16C0-539A-4BBF-B91F-E75D862E8C57}"/>
              </a:ext>
            </a:extLst>
          </p:cNvPr>
          <p:cNvSpPr>
            <a:spLocks noGrp="1"/>
          </p:cNvSpPr>
          <p:nvPr>
            <p:ph idx="1"/>
          </p:nvPr>
        </p:nvSpPr>
        <p:spPr/>
        <p:txBody>
          <a:bodyPr>
            <a:normAutofit lnSpcReduction="10000"/>
          </a:bodyPr>
          <a:lstStyle/>
          <a:p>
            <a:r>
              <a:rPr lang="fr-FR" dirty="0">
                <a:solidFill>
                  <a:srgbClr val="323232"/>
                </a:solidFill>
                <a:latin typeface="Alegreya"/>
              </a:rPr>
              <a:t>P</a:t>
            </a:r>
            <a:r>
              <a:rPr lang="fr-FR" b="0" i="0" dirty="0">
                <a:solidFill>
                  <a:srgbClr val="323232"/>
                </a:solidFill>
                <a:effectLst/>
                <a:latin typeface="Alegreya"/>
              </a:rPr>
              <a:t>uissant levier de développement de l’intelligence collective</a:t>
            </a:r>
          </a:p>
          <a:p>
            <a:r>
              <a:rPr lang="fr-FR" dirty="0">
                <a:solidFill>
                  <a:srgbClr val="323232"/>
                </a:solidFill>
                <a:latin typeface="Alegreya"/>
              </a:rPr>
              <a:t>P</a:t>
            </a:r>
            <a:r>
              <a:rPr lang="fr-FR" b="0" i="0" dirty="0">
                <a:solidFill>
                  <a:srgbClr val="323232"/>
                </a:solidFill>
                <a:effectLst/>
                <a:latin typeface="Alegreya"/>
              </a:rPr>
              <a:t>rocessus de régulation interpersonnelle d’une équipe qui aboutit à augmenter et à pérenniser la motivation de celle-ci</a:t>
            </a:r>
          </a:p>
          <a:p>
            <a:r>
              <a:rPr lang="fr-FR" b="0" i="0" dirty="0">
                <a:solidFill>
                  <a:srgbClr val="323232"/>
                </a:solidFill>
                <a:effectLst/>
                <a:latin typeface="Alegreya"/>
              </a:rPr>
              <a:t>Chacun des membres de l’équipe accède à une meilleure compréhension du fonctionnement de l’autre pour réduire les problèmes de communication, facteurs de démotivation et de problématiques de gestion des émotions</a:t>
            </a:r>
          </a:p>
          <a:p>
            <a:r>
              <a:rPr lang="fr-FR" dirty="0">
                <a:solidFill>
                  <a:srgbClr val="323232"/>
                </a:solidFill>
                <a:latin typeface="Alegreya"/>
              </a:rPr>
              <a:t>M</a:t>
            </a:r>
            <a:r>
              <a:rPr lang="fr-FR" b="0" i="0" dirty="0">
                <a:solidFill>
                  <a:srgbClr val="323232"/>
                </a:solidFill>
                <a:effectLst/>
                <a:latin typeface="Alegreya"/>
              </a:rPr>
              <a:t>oment privilégié qui permet de prendre le recul nécessaire à toute équipe pour comprendre et réguler ses propres fonctionnements</a:t>
            </a:r>
            <a:endParaRPr lang="fr-FR" dirty="0">
              <a:solidFill>
                <a:srgbClr val="323232"/>
              </a:solidFill>
              <a:latin typeface="Alegreya"/>
            </a:endParaRPr>
          </a:p>
          <a:p>
            <a:r>
              <a:rPr lang="fr-FR" b="0" i="0" dirty="0">
                <a:solidFill>
                  <a:srgbClr val="323232"/>
                </a:solidFill>
                <a:effectLst/>
                <a:latin typeface="Alegreya"/>
              </a:rPr>
              <a:t>Le travail construit pendant le séminaire à la fois sur le contenu, le processus et le sens de l’équipe garantit un effet immédiat et prolongé de la motivation sur chacun des membres de l’équipe</a:t>
            </a:r>
          </a:p>
          <a:p>
            <a:r>
              <a:rPr lang="fr-FR" dirty="0">
                <a:solidFill>
                  <a:srgbClr val="323232"/>
                </a:solidFill>
                <a:latin typeface="Alegreya"/>
              </a:rPr>
              <a:t>Réalisé par un consultant</a:t>
            </a:r>
            <a:endParaRPr lang="fr-FR" dirty="0"/>
          </a:p>
        </p:txBody>
      </p:sp>
      <p:sp>
        <p:nvSpPr>
          <p:cNvPr id="4" name="Espace réservé du pied de page 3">
            <a:extLst>
              <a:ext uri="{FF2B5EF4-FFF2-40B4-BE49-F238E27FC236}">
                <a16:creationId xmlns:a16="http://schemas.microsoft.com/office/drawing/2014/main" id="{A69177D8-DF75-4415-B8E1-31A31F7306BC}"/>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DD2170B4-76F6-46F2-8B3B-91232130B3D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77338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4AFDE-170A-44EA-B8C2-AD12AA60EFA7}"/>
              </a:ext>
            </a:extLst>
          </p:cNvPr>
          <p:cNvSpPr>
            <a:spLocks noGrp="1"/>
          </p:cNvSpPr>
          <p:nvPr>
            <p:ph type="title"/>
          </p:nvPr>
        </p:nvSpPr>
        <p:spPr/>
        <p:txBody>
          <a:bodyPr/>
          <a:lstStyle/>
          <a:p>
            <a:r>
              <a:rPr lang="fr-FR" dirty="0"/>
              <a:t>Les conférences internes 1/2</a:t>
            </a:r>
          </a:p>
        </p:txBody>
      </p:sp>
      <p:sp>
        <p:nvSpPr>
          <p:cNvPr id="3" name="Espace réservé du contenu 2">
            <a:extLst>
              <a:ext uri="{FF2B5EF4-FFF2-40B4-BE49-F238E27FC236}">
                <a16:creationId xmlns:a16="http://schemas.microsoft.com/office/drawing/2014/main" id="{65AF16C0-539A-4BBF-B91F-E75D862E8C57}"/>
              </a:ext>
            </a:extLst>
          </p:cNvPr>
          <p:cNvSpPr>
            <a:spLocks noGrp="1"/>
          </p:cNvSpPr>
          <p:nvPr>
            <p:ph idx="1"/>
          </p:nvPr>
        </p:nvSpPr>
        <p:spPr/>
        <p:txBody>
          <a:bodyPr/>
          <a:lstStyle/>
          <a:p>
            <a:r>
              <a:rPr lang="fr-FR" dirty="0"/>
              <a:t>Un ou plusieurs collaborateurs viennent présenter une problématique à travers leurs expertises, leurs compétences, leurs expériences.</a:t>
            </a:r>
          </a:p>
          <a:p>
            <a:r>
              <a:rPr lang="fr-FR" dirty="0"/>
              <a:t>Outils de transfert de compétence</a:t>
            </a:r>
          </a:p>
          <a:p>
            <a:r>
              <a:rPr lang="fr-FR" dirty="0"/>
              <a:t>Permet de développer, exposer et motiver les profils à forts potentiels ou les profils d’experts</a:t>
            </a:r>
          </a:p>
          <a:p>
            <a:r>
              <a:rPr lang="fr-FR" dirty="0"/>
              <a:t>Permet de mobiliser et réunir les collaborateurs autour de sujets essentiels pour l’entreprise et… créer une communauté</a:t>
            </a:r>
          </a:p>
          <a:p>
            <a:pPr lvl="1"/>
            <a:r>
              <a:rPr lang="fr-FR" dirty="0"/>
              <a:t>Ex : décloisonner les services par une conférence donnée par un ingénieur de bureau d’étude à une population de fonction support</a:t>
            </a:r>
          </a:p>
        </p:txBody>
      </p:sp>
      <p:sp>
        <p:nvSpPr>
          <p:cNvPr id="4" name="Espace réservé du pied de page 3">
            <a:extLst>
              <a:ext uri="{FF2B5EF4-FFF2-40B4-BE49-F238E27FC236}">
                <a16:creationId xmlns:a16="http://schemas.microsoft.com/office/drawing/2014/main" id="{A69177D8-DF75-4415-B8E1-31A31F7306BC}"/>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DD2170B4-76F6-46F2-8B3B-91232130B3D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28559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4AFDE-170A-44EA-B8C2-AD12AA60EFA7}"/>
              </a:ext>
            </a:extLst>
          </p:cNvPr>
          <p:cNvSpPr>
            <a:spLocks noGrp="1"/>
          </p:cNvSpPr>
          <p:nvPr>
            <p:ph type="title"/>
          </p:nvPr>
        </p:nvSpPr>
        <p:spPr/>
        <p:txBody>
          <a:bodyPr/>
          <a:lstStyle/>
          <a:p>
            <a:r>
              <a:rPr lang="fr-FR" dirty="0"/>
              <a:t>Les conférences internes 2/2</a:t>
            </a:r>
          </a:p>
        </p:txBody>
      </p:sp>
      <p:sp>
        <p:nvSpPr>
          <p:cNvPr id="3" name="Espace réservé du contenu 2">
            <a:extLst>
              <a:ext uri="{FF2B5EF4-FFF2-40B4-BE49-F238E27FC236}">
                <a16:creationId xmlns:a16="http://schemas.microsoft.com/office/drawing/2014/main" id="{65AF16C0-539A-4BBF-B91F-E75D862E8C57}"/>
              </a:ext>
            </a:extLst>
          </p:cNvPr>
          <p:cNvSpPr>
            <a:spLocks noGrp="1"/>
          </p:cNvSpPr>
          <p:nvPr>
            <p:ph idx="1"/>
          </p:nvPr>
        </p:nvSpPr>
        <p:spPr/>
        <p:txBody>
          <a:bodyPr>
            <a:normAutofit fontScale="85000" lnSpcReduction="20000"/>
          </a:bodyPr>
          <a:lstStyle/>
          <a:p>
            <a:endParaRPr lang="fr-FR" dirty="0"/>
          </a:p>
          <a:p>
            <a:pPr marL="0" indent="0">
              <a:buNone/>
            </a:pPr>
            <a:r>
              <a:rPr lang="fr-FR" dirty="0"/>
              <a:t>Méthode : </a:t>
            </a:r>
          </a:p>
          <a:p>
            <a:pPr marL="342900" indent="-342900">
              <a:buFont typeface="+mj-lt"/>
              <a:buAutoNum type="arabicPeriod"/>
            </a:pPr>
            <a:r>
              <a:rPr lang="fr-FR" dirty="0"/>
              <a:t>Identifier les sujets stratégique pour l’entreprise et le développement des collaborateurs</a:t>
            </a:r>
          </a:p>
          <a:p>
            <a:pPr marL="342900" indent="-342900">
              <a:buFont typeface="+mj-lt"/>
              <a:buAutoNum type="arabicPeriod"/>
            </a:pPr>
            <a:r>
              <a:rPr lang="fr-FR" dirty="0"/>
              <a:t>Identifier et approcher les personnes compétentes afin de sonder leur volontariat</a:t>
            </a:r>
          </a:p>
          <a:p>
            <a:pPr marL="342900" indent="-342900">
              <a:buFont typeface="+mj-lt"/>
              <a:buAutoNum type="arabicPeriod"/>
            </a:pPr>
            <a:r>
              <a:rPr lang="fr-FR" dirty="0"/>
              <a:t>Choisir un format adapté à la cible (nombre de participants en mini conférence ou </a:t>
            </a:r>
            <a:r>
              <a:rPr lang="fr-FR" dirty="0" err="1"/>
              <a:t>couférence</a:t>
            </a:r>
            <a:r>
              <a:rPr lang="fr-FR" dirty="0"/>
              <a:t>, profils, disponibilité,…)</a:t>
            </a:r>
          </a:p>
          <a:p>
            <a:pPr marL="342900" indent="-342900">
              <a:buFont typeface="+mj-lt"/>
              <a:buAutoNum type="arabicPeriod"/>
            </a:pPr>
            <a:r>
              <a:rPr lang="fr-FR" b="1" dirty="0"/>
              <a:t>Accompagner</a:t>
            </a:r>
            <a:r>
              <a:rPr lang="fr-FR" dirty="0"/>
              <a:t> le ou les collaborateurs dans la préparation (sponsor : manager ou RH)</a:t>
            </a:r>
          </a:p>
          <a:p>
            <a:pPr marL="342900" indent="-342900">
              <a:buFont typeface="+mj-lt"/>
              <a:buAutoNum type="arabicPeriod"/>
            </a:pPr>
            <a:r>
              <a:rPr lang="fr-FR" dirty="0"/>
              <a:t>Assurer la logistique (invitation, suivi des inscriptions, salles,…)</a:t>
            </a:r>
          </a:p>
          <a:p>
            <a:pPr marL="342900" indent="-342900">
              <a:buFont typeface="+mj-lt"/>
              <a:buAutoNum type="arabicPeriod"/>
            </a:pPr>
            <a:r>
              <a:rPr lang="fr-FR" dirty="0"/>
              <a:t>Évaluer la réussite de la conférence (participation, intérêt, impact pour la personne qui a partagé ses compétences, suite à donner,…)</a:t>
            </a:r>
          </a:p>
          <a:p>
            <a:pPr marL="342900" indent="-342900">
              <a:buFont typeface="+mj-lt"/>
              <a:buAutoNum type="arabicPeriod"/>
            </a:pPr>
            <a:endParaRPr lang="fr-FR" dirty="0"/>
          </a:p>
          <a:p>
            <a:r>
              <a:rPr lang="fr-FR" dirty="0"/>
              <a:t>Possibilité de former en amont à la prise de parole en public</a:t>
            </a:r>
          </a:p>
          <a:p>
            <a:r>
              <a:rPr lang="fr-FR" dirty="0"/>
              <a:t>Privilégier les formats courts</a:t>
            </a:r>
          </a:p>
          <a:p>
            <a:r>
              <a:rPr lang="fr-FR" dirty="0"/>
              <a:t>Possibilité de coupler avec une intervention externe</a:t>
            </a:r>
          </a:p>
        </p:txBody>
      </p:sp>
      <p:sp>
        <p:nvSpPr>
          <p:cNvPr id="4" name="Espace réservé du pied de page 3">
            <a:extLst>
              <a:ext uri="{FF2B5EF4-FFF2-40B4-BE49-F238E27FC236}">
                <a16:creationId xmlns:a16="http://schemas.microsoft.com/office/drawing/2014/main" id="{A69177D8-DF75-4415-B8E1-31A31F7306BC}"/>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DD2170B4-76F6-46F2-8B3B-91232130B3D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9130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C3166-F6C1-4FE6-8057-97163B384C1B}"/>
              </a:ext>
            </a:extLst>
          </p:cNvPr>
          <p:cNvSpPr>
            <a:spLocks noGrp="1"/>
          </p:cNvSpPr>
          <p:nvPr>
            <p:ph type="title"/>
          </p:nvPr>
        </p:nvSpPr>
        <p:spPr/>
        <p:txBody>
          <a:bodyPr/>
          <a:lstStyle/>
          <a:p>
            <a:r>
              <a:rPr lang="fr-FR" dirty="0"/>
              <a:t>La plan d’action RSE</a:t>
            </a:r>
          </a:p>
        </p:txBody>
      </p:sp>
      <p:sp>
        <p:nvSpPr>
          <p:cNvPr id="3" name="Espace réservé du contenu 2">
            <a:extLst>
              <a:ext uri="{FF2B5EF4-FFF2-40B4-BE49-F238E27FC236}">
                <a16:creationId xmlns:a16="http://schemas.microsoft.com/office/drawing/2014/main" id="{BF46B32A-6E7C-4CAD-A54F-0FD34864B717}"/>
              </a:ext>
            </a:extLst>
          </p:cNvPr>
          <p:cNvSpPr>
            <a:spLocks noGrp="1"/>
          </p:cNvSpPr>
          <p:nvPr>
            <p:ph idx="1"/>
          </p:nvPr>
        </p:nvSpPr>
        <p:spPr/>
        <p:txBody>
          <a:bodyPr>
            <a:normAutofit/>
          </a:bodyPr>
          <a:lstStyle/>
          <a:p>
            <a:pPr algn="l">
              <a:buFont typeface="Arial" panose="020B0604020202020204" pitchFamily="34" charset="0"/>
              <a:buChar char="•"/>
            </a:pPr>
            <a:r>
              <a:rPr lang="fr-FR" dirty="0">
                <a:solidFill>
                  <a:srgbClr val="323232"/>
                </a:solidFill>
                <a:latin typeface="Alegreya"/>
              </a:rPr>
              <a:t>C</a:t>
            </a:r>
            <a:r>
              <a:rPr lang="fr-FR" b="0" i="0" dirty="0">
                <a:solidFill>
                  <a:srgbClr val="323232"/>
                </a:solidFill>
                <a:effectLst/>
                <a:latin typeface="Alegreya"/>
              </a:rPr>
              <a:t>hoisir des actions cohérentes avec l’activité et la culture de l’entreprise. Elles motiveront d’autant plus les collaborateurs.</a:t>
            </a:r>
          </a:p>
          <a:p>
            <a:pPr lvl="1">
              <a:buFont typeface="Arial" panose="020B0604020202020204" pitchFamily="34" charset="0"/>
              <a:buChar char="•"/>
            </a:pPr>
            <a:r>
              <a:rPr lang="fr-FR" b="0" i="1" dirty="0">
                <a:solidFill>
                  <a:srgbClr val="323232"/>
                </a:solidFill>
                <a:effectLst/>
                <a:latin typeface="Alegreya"/>
              </a:rPr>
              <a:t>Exemple :</a:t>
            </a:r>
            <a:r>
              <a:rPr lang="fr-FR" b="0" i="0" dirty="0">
                <a:solidFill>
                  <a:srgbClr val="323232"/>
                </a:solidFill>
                <a:effectLst/>
                <a:latin typeface="Alegreya"/>
              </a:rPr>
              <a:t> le « projet générosité » mis en place dans une entreprise du secteur agro-alimentaire. Les collaborateurs participent à la collecte d’une banque alimentaire. Ils ont également la possibilité de faire don de leurs avantages en nature à cette même association (produits alimentaires). Ce projet fait sens pour les collaborateurs qui s’associent à une bonne action.</a:t>
            </a:r>
          </a:p>
          <a:p>
            <a:pPr algn="l">
              <a:buFont typeface="Arial" panose="020B0604020202020204" pitchFamily="34" charset="0"/>
              <a:buChar char="•"/>
            </a:pPr>
            <a:r>
              <a:rPr lang="fr-FR" dirty="0">
                <a:solidFill>
                  <a:srgbClr val="323232"/>
                </a:solidFill>
                <a:latin typeface="Alegreya"/>
              </a:rPr>
              <a:t>P</a:t>
            </a:r>
            <a:r>
              <a:rPr lang="fr-FR" b="0" i="0" dirty="0">
                <a:solidFill>
                  <a:srgbClr val="323232"/>
                </a:solidFill>
                <a:effectLst/>
                <a:latin typeface="Alegreya"/>
              </a:rPr>
              <a:t>rivilégier un plan d’actions réaliste et facile à mettre en œuvre en ciblant quelques actions clefs.</a:t>
            </a:r>
          </a:p>
          <a:p>
            <a:pPr lvl="1">
              <a:buFont typeface="Arial" panose="020B0604020202020204" pitchFamily="34" charset="0"/>
              <a:buChar char="•"/>
            </a:pPr>
            <a:r>
              <a:rPr lang="fr-FR" b="0" i="1" dirty="0">
                <a:solidFill>
                  <a:srgbClr val="323232"/>
                </a:solidFill>
                <a:effectLst/>
                <a:latin typeface="Alegreya"/>
              </a:rPr>
              <a:t>Exemple :</a:t>
            </a:r>
            <a:r>
              <a:rPr lang="fr-FR" b="0" i="0" dirty="0">
                <a:solidFill>
                  <a:srgbClr val="323232"/>
                </a:solidFill>
                <a:effectLst/>
                <a:latin typeface="Alegreya"/>
              </a:rPr>
              <a:t> un « projet environnement » dans une entreprise qui a des équipes importantes de commerciaux terrain. Il s’agit de mettre en place une politique intégrant la notion de rejet de C02 dans le choix de la flotte ou encore des formations à l’</a:t>
            </a:r>
            <a:r>
              <a:rPr lang="fr-FR" b="0" i="0" dirty="0" err="1">
                <a:solidFill>
                  <a:srgbClr val="323232"/>
                </a:solidFill>
                <a:effectLst/>
                <a:latin typeface="Alegreya"/>
              </a:rPr>
              <a:t>éco-conduite</a:t>
            </a:r>
            <a:r>
              <a:rPr lang="fr-FR" b="0" i="0" dirty="0">
                <a:solidFill>
                  <a:srgbClr val="323232"/>
                </a:solidFill>
                <a:effectLst/>
                <a:latin typeface="Alegreya"/>
              </a:rPr>
              <a:t>. Cela permet aux salariés de se sentir en cohérence avec leurs idées et de réduire l’impact de leur activité sur l’environnement.</a:t>
            </a:r>
          </a:p>
          <a:p>
            <a:endParaRPr lang="fr-FR" dirty="0"/>
          </a:p>
        </p:txBody>
      </p:sp>
      <p:sp>
        <p:nvSpPr>
          <p:cNvPr id="4" name="Espace réservé du pied de page 3">
            <a:extLst>
              <a:ext uri="{FF2B5EF4-FFF2-40B4-BE49-F238E27FC236}">
                <a16:creationId xmlns:a16="http://schemas.microsoft.com/office/drawing/2014/main" id="{C5108904-5B43-4333-9B46-5B640421A0A0}"/>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70E1BC11-0ED6-4A7B-BC10-0E68D5FC7E08}"/>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79854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4F5CB5-5CFB-487D-AED9-862D02CEC78F}"/>
              </a:ext>
            </a:extLst>
          </p:cNvPr>
          <p:cNvSpPr>
            <a:spLocks noGrp="1"/>
          </p:cNvSpPr>
          <p:nvPr>
            <p:ph type="title"/>
          </p:nvPr>
        </p:nvSpPr>
        <p:spPr/>
        <p:txBody>
          <a:bodyPr/>
          <a:lstStyle/>
          <a:p>
            <a:r>
              <a:rPr lang="fr-FR" dirty="0"/>
              <a:t>Le parcours d’intégration</a:t>
            </a:r>
          </a:p>
        </p:txBody>
      </p:sp>
      <p:sp>
        <p:nvSpPr>
          <p:cNvPr id="3" name="Espace réservé du contenu 2">
            <a:extLst>
              <a:ext uri="{FF2B5EF4-FFF2-40B4-BE49-F238E27FC236}">
                <a16:creationId xmlns:a16="http://schemas.microsoft.com/office/drawing/2014/main" id="{2DB52E41-31D5-48BC-91D7-14A23842DE37}"/>
              </a:ext>
            </a:extLst>
          </p:cNvPr>
          <p:cNvSpPr>
            <a:spLocks noGrp="1"/>
          </p:cNvSpPr>
          <p:nvPr>
            <p:ph idx="1"/>
          </p:nvPr>
        </p:nvSpPr>
        <p:spPr/>
        <p:txBody>
          <a:bodyPr/>
          <a:lstStyle/>
          <a:p>
            <a:r>
              <a:rPr lang="fr-FR" dirty="0">
                <a:solidFill>
                  <a:srgbClr val="323232"/>
                </a:solidFill>
                <a:latin typeface="Alegreya"/>
              </a:rPr>
              <a:t>D</a:t>
            </a:r>
            <a:r>
              <a:rPr lang="fr-FR" b="0" i="0" dirty="0">
                <a:solidFill>
                  <a:srgbClr val="323232"/>
                </a:solidFill>
                <a:effectLst/>
                <a:latin typeface="Alegreya"/>
              </a:rPr>
              <a:t>ernière étape du recrutement et la première étape de la vie dans l’entreprise</a:t>
            </a:r>
          </a:p>
          <a:p>
            <a:r>
              <a:rPr lang="fr-FR" b="0" i="0" dirty="0">
                <a:solidFill>
                  <a:srgbClr val="323232"/>
                </a:solidFill>
                <a:effectLst/>
                <a:latin typeface="Alegreya"/>
              </a:rPr>
              <a:t>Trop souvent sous-estimée</a:t>
            </a:r>
          </a:p>
          <a:p>
            <a:r>
              <a:rPr lang="fr-FR" dirty="0">
                <a:solidFill>
                  <a:srgbClr val="323232"/>
                </a:solidFill>
                <a:latin typeface="Alegreya"/>
              </a:rPr>
              <a:t>C</a:t>
            </a:r>
            <a:r>
              <a:rPr lang="fr-FR" b="0" i="0" dirty="0">
                <a:solidFill>
                  <a:srgbClr val="323232"/>
                </a:solidFill>
                <a:effectLst/>
                <a:latin typeface="Alegreya"/>
              </a:rPr>
              <a:t>ruciale pour obtenir le meilleur d’un recrutement</a:t>
            </a:r>
          </a:p>
          <a:p>
            <a:r>
              <a:rPr lang="fr-FR" b="0" i="0" dirty="0">
                <a:solidFill>
                  <a:srgbClr val="323232"/>
                </a:solidFill>
                <a:effectLst/>
                <a:latin typeface="Alegreya"/>
              </a:rPr>
              <a:t>Au-delà de l’apprentissage du poste, du métier, de la fonction, une intégration réussie passe par une intériorisation, c’est-à-dire une certaine acceptation des règles, des valeurs et de la culture de l’environnement de travail</a:t>
            </a:r>
          </a:p>
          <a:p>
            <a:r>
              <a:rPr lang="fr-FR" b="0" i="0" dirty="0">
                <a:solidFill>
                  <a:srgbClr val="323232"/>
                </a:solidFill>
                <a:effectLst/>
                <a:latin typeface="Alegreya"/>
              </a:rPr>
              <a:t>Les </a:t>
            </a:r>
            <a:r>
              <a:rPr lang="fr-FR" b="1" i="0" dirty="0">
                <a:solidFill>
                  <a:srgbClr val="323232"/>
                </a:solidFill>
                <a:effectLst/>
                <a:latin typeface="Alegreya"/>
              </a:rPr>
              <a:t>parcours d’intégration</a:t>
            </a:r>
            <a:r>
              <a:rPr lang="fr-FR" b="0" i="0" dirty="0">
                <a:solidFill>
                  <a:srgbClr val="323232"/>
                </a:solidFill>
                <a:effectLst/>
                <a:latin typeface="Alegreya"/>
              </a:rPr>
              <a:t> permettent d’optimiser l’intégration des nouveaux collaborateurs et de booster leur motivation en planifiant les actions prévues au titre de l’intégration</a:t>
            </a:r>
            <a:endParaRPr lang="fr-FR" dirty="0"/>
          </a:p>
        </p:txBody>
      </p:sp>
      <p:sp>
        <p:nvSpPr>
          <p:cNvPr id="4" name="Espace réservé du pied de page 3">
            <a:extLst>
              <a:ext uri="{FF2B5EF4-FFF2-40B4-BE49-F238E27FC236}">
                <a16:creationId xmlns:a16="http://schemas.microsoft.com/office/drawing/2014/main" id="{0732000E-40D7-4C17-8F1E-842E77F072EF}"/>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C25DC273-403A-4486-9178-B0AD06187484}"/>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95929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BAD286-9A3E-48E0-A683-DF89EFC97888}"/>
              </a:ext>
            </a:extLst>
          </p:cNvPr>
          <p:cNvSpPr>
            <a:spLocks noGrp="1"/>
          </p:cNvSpPr>
          <p:nvPr>
            <p:ph type="title"/>
          </p:nvPr>
        </p:nvSpPr>
        <p:spPr>
          <a:xfrm>
            <a:off x="643468" y="1033389"/>
            <a:ext cx="4826256" cy="4825409"/>
          </a:xfrm>
        </p:spPr>
        <p:txBody>
          <a:bodyPr anchor="ctr">
            <a:normAutofit/>
          </a:bodyPr>
          <a:lstStyle/>
          <a:p>
            <a:r>
              <a:rPr lang="fr-FR" sz="5000">
                <a:solidFill>
                  <a:srgbClr val="FFFFFF"/>
                </a:solidFill>
              </a:rPr>
              <a:t>L’engagement</a:t>
            </a:r>
          </a:p>
        </p:txBody>
      </p:sp>
      <p:sp>
        <p:nvSpPr>
          <p:cNvPr id="14" name="Rectangle 13">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A9D07F3E-0E30-42D5-BCC5-068696CEC46B}"/>
              </a:ext>
            </a:extLst>
          </p:cNvPr>
          <p:cNvSpPr>
            <a:spLocks noGrp="1"/>
          </p:cNvSpPr>
          <p:nvPr>
            <p:ph idx="1"/>
          </p:nvPr>
        </p:nvSpPr>
        <p:spPr>
          <a:xfrm>
            <a:off x="6755769" y="1033390"/>
            <a:ext cx="4855037" cy="4825409"/>
          </a:xfrm>
          <a:ln w="57150">
            <a:noFill/>
          </a:ln>
        </p:spPr>
        <p:txBody>
          <a:bodyPr anchor="ctr">
            <a:normAutofit fontScale="92500" lnSpcReduction="10000"/>
          </a:bodyPr>
          <a:lstStyle/>
          <a:p>
            <a:pPr marL="0" indent="0" algn="just">
              <a:lnSpc>
                <a:spcPct val="90000"/>
              </a:lnSpc>
              <a:buNone/>
            </a:pPr>
            <a:r>
              <a:rPr lang="fr-FR" sz="2000" dirty="0">
                <a:solidFill>
                  <a:schemeClr val="accent2">
                    <a:lumMod val="50000"/>
                  </a:schemeClr>
                </a:solidFill>
                <a:latin typeface="Proxima Nova"/>
              </a:rPr>
              <a:t>« Dans un contexte économique dans lequel la concurrence est vive, les organisations doivent redoubler d’efforts afin de </a:t>
            </a:r>
            <a:r>
              <a:rPr lang="fr-FR" sz="2000" b="1" dirty="0">
                <a:solidFill>
                  <a:schemeClr val="accent2">
                    <a:lumMod val="50000"/>
                  </a:schemeClr>
                </a:solidFill>
                <a:latin typeface="Proxima Nova"/>
              </a:rPr>
              <a:t>conserver leurs employés performants</a:t>
            </a:r>
            <a:r>
              <a:rPr lang="fr-FR" sz="2000" dirty="0">
                <a:solidFill>
                  <a:schemeClr val="accent2">
                    <a:lumMod val="50000"/>
                  </a:schemeClr>
                </a:solidFill>
                <a:latin typeface="Proxima Nova"/>
              </a:rPr>
              <a:t>. </a:t>
            </a:r>
          </a:p>
          <a:p>
            <a:pPr marL="0" indent="0" algn="just">
              <a:lnSpc>
                <a:spcPct val="90000"/>
              </a:lnSpc>
              <a:buNone/>
            </a:pPr>
            <a:r>
              <a:rPr lang="fr-FR" sz="2000" dirty="0">
                <a:solidFill>
                  <a:schemeClr val="accent2">
                    <a:lumMod val="50000"/>
                  </a:schemeClr>
                </a:solidFill>
                <a:latin typeface="Proxima Nova"/>
              </a:rPr>
              <a:t>Une des façons de conserver ses employés est de </a:t>
            </a:r>
            <a:r>
              <a:rPr lang="fr-FR" sz="2000" b="1" dirty="0">
                <a:solidFill>
                  <a:schemeClr val="accent2">
                    <a:lumMod val="50000"/>
                  </a:schemeClr>
                </a:solidFill>
                <a:latin typeface="Proxima Nova"/>
              </a:rPr>
              <a:t>s’assurer que ceux-ci sont engagés envers l’organisation</a:t>
            </a:r>
            <a:r>
              <a:rPr lang="fr-FR" sz="2000" dirty="0">
                <a:solidFill>
                  <a:schemeClr val="accent2">
                    <a:lumMod val="50000"/>
                  </a:schemeClr>
                </a:solidFill>
                <a:latin typeface="Proxima Nova"/>
              </a:rPr>
              <a:t>, faisant du </a:t>
            </a:r>
            <a:r>
              <a:rPr lang="fr-FR" sz="2000" u="sng" dirty="0">
                <a:solidFill>
                  <a:schemeClr val="accent2">
                    <a:lumMod val="50000"/>
                  </a:schemeClr>
                </a:solidFill>
                <a:latin typeface="Proxima Nova"/>
              </a:rPr>
              <a:t>développement de l’engagement une priorité pour les organisations </a:t>
            </a:r>
            <a:r>
              <a:rPr lang="fr-FR" sz="2000" dirty="0">
                <a:solidFill>
                  <a:schemeClr val="accent2">
                    <a:lumMod val="50000"/>
                  </a:schemeClr>
                </a:solidFill>
                <a:latin typeface="Proxima Nova"/>
              </a:rPr>
              <a:t>(Andrews et al., 2008 ; </a:t>
            </a:r>
            <a:r>
              <a:rPr lang="fr-FR" sz="2000" dirty="0" err="1">
                <a:solidFill>
                  <a:schemeClr val="accent2">
                    <a:lumMod val="50000"/>
                  </a:schemeClr>
                </a:solidFill>
                <a:latin typeface="Proxima Nova"/>
              </a:rPr>
              <a:t>Joo</a:t>
            </a:r>
            <a:r>
              <a:rPr lang="fr-FR" sz="2000" dirty="0">
                <a:solidFill>
                  <a:schemeClr val="accent2">
                    <a:lumMod val="50000"/>
                  </a:schemeClr>
                </a:solidFill>
                <a:latin typeface="Proxima Nova"/>
              </a:rPr>
              <a:t> et al., 2012) ».</a:t>
            </a:r>
          </a:p>
          <a:p>
            <a:pPr>
              <a:lnSpc>
                <a:spcPct val="90000"/>
              </a:lnSpc>
            </a:pPr>
            <a:endParaRPr lang="fr-FR" sz="2000" dirty="0">
              <a:solidFill>
                <a:schemeClr val="accent2">
                  <a:lumMod val="50000"/>
                </a:schemeClr>
              </a:solidFill>
              <a:latin typeface="Proxima Nova"/>
            </a:endParaRPr>
          </a:p>
          <a:p>
            <a:pPr>
              <a:lnSpc>
                <a:spcPct val="90000"/>
              </a:lnSpc>
            </a:pPr>
            <a:r>
              <a:rPr lang="fr-FR" sz="2000" dirty="0">
                <a:solidFill>
                  <a:schemeClr val="accent2">
                    <a:lumMod val="50000"/>
                  </a:schemeClr>
                </a:solidFill>
                <a:latin typeface="Proxima Nova"/>
              </a:rPr>
              <a:t>Bénéfices :</a:t>
            </a:r>
          </a:p>
          <a:p>
            <a:pPr lvl="1">
              <a:lnSpc>
                <a:spcPct val="90000"/>
              </a:lnSpc>
            </a:pPr>
            <a:r>
              <a:rPr lang="fr-FR" sz="2000" dirty="0">
                <a:solidFill>
                  <a:schemeClr val="accent2">
                    <a:lumMod val="50000"/>
                  </a:schemeClr>
                </a:solidFill>
                <a:latin typeface="Proxima Nova"/>
              </a:rPr>
              <a:t>Bien-être au travail</a:t>
            </a:r>
          </a:p>
          <a:p>
            <a:pPr lvl="1">
              <a:lnSpc>
                <a:spcPct val="90000"/>
              </a:lnSpc>
            </a:pPr>
            <a:r>
              <a:rPr lang="fr-FR" sz="2000" dirty="0">
                <a:solidFill>
                  <a:schemeClr val="accent2">
                    <a:lumMod val="50000"/>
                  </a:schemeClr>
                </a:solidFill>
                <a:latin typeface="Proxima Nova"/>
              </a:rPr>
              <a:t>Performance au travail</a:t>
            </a:r>
          </a:p>
          <a:p>
            <a:pPr lvl="1">
              <a:lnSpc>
                <a:spcPct val="90000"/>
              </a:lnSpc>
            </a:pPr>
            <a:r>
              <a:rPr lang="fr-FR" sz="2000" dirty="0">
                <a:solidFill>
                  <a:schemeClr val="accent2">
                    <a:lumMod val="50000"/>
                  </a:schemeClr>
                </a:solidFill>
                <a:latin typeface="Proxima Nova"/>
              </a:rPr>
              <a:t>Fidélisation</a:t>
            </a:r>
          </a:p>
        </p:txBody>
      </p:sp>
      <p:sp>
        <p:nvSpPr>
          <p:cNvPr id="4" name="Espace réservé du pied de page 3">
            <a:extLst>
              <a:ext uri="{FF2B5EF4-FFF2-40B4-BE49-F238E27FC236}">
                <a16:creationId xmlns:a16="http://schemas.microsoft.com/office/drawing/2014/main" id="{0C508413-6E77-4FC7-A328-70B69C774043}"/>
              </a:ext>
            </a:extLst>
          </p:cNvPr>
          <p:cNvSpPr>
            <a:spLocks noGrp="1"/>
          </p:cNvSpPr>
          <p:nvPr>
            <p:ph type="ftr" sz="quarter" idx="11"/>
          </p:nvPr>
        </p:nvSpPr>
        <p:spPr>
          <a:xfrm>
            <a:off x="581192" y="5951811"/>
            <a:ext cx="5399279" cy="365125"/>
          </a:xfrm>
        </p:spPr>
        <p:txBody>
          <a:bodyPr>
            <a:normAutofit/>
          </a:bodyPr>
          <a:lstStyle/>
          <a:p>
            <a:pPr>
              <a:spcAft>
                <a:spcPts val="600"/>
              </a:spcAft>
            </a:pPr>
            <a:r>
              <a:rPr lang="fr-FR">
                <a:solidFill>
                  <a:srgbClr val="E4E4E4"/>
                </a:solidFill>
              </a:rPr>
              <a:t>Sens &amp; Engagement - 2022 - Tous droits réservés </a:t>
            </a:r>
            <a:endParaRPr lang="en-US">
              <a:solidFill>
                <a:srgbClr val="E4E4E4"/>
              </a:solidFill>
            </a:endParaRPr>
          </a:p>
        </p:txBody>
      </p:sp>
      <p:sp>
        <p:nvSpPr>
          <p:cNvPr id="5" name="Espace réservé du numéro de diapositive 4">
            <a:extLst>
              <a:ext uri="{FF2B5EF4-FFF2-40B4-BE49-F238E27FC236}">
                <a16:creationId xmlns:a16="http://schemas.microsoft.com/office/drawing/2014/main" id="{ECF7736D-64BD-4311-A357-4D2D1B25D960}"/>
              </a:ext>
            </a:extLst>
          </p:cNvPr>
          <p:cNvSpPr>
            <a:spLocks noGrp="1"/>
          </p:cNvSpPr>
          <p:nvPr>
            <p:ph type="sldNum" sz="quarter" idx="12"/>
          </p:nvPr>
        </p:nvSpPr>
        <p:spPr>
          <a:xfrm>
            <a:off x="10558300" y="5956137"/>
            <a:ext cx="1052508" cy="365125"/>
          </a:xfrm>
        </p:spPr>
        <p:txBody>
          <a:bodyPr>
            <a:normAutofit/>
          </a:bodyPr>
          <a:lstStyle/>
          <a:p>
            <a:pPr>
              <a:spcAft>
                <a:spcPts val="600"/>
              </a:spcAft>
            </a:pPr>
            <a:fld id="{D57F1E4F-1CFF-5643-939E-217C01CDF565}" type="slidenum">
              <a:rPr lang="en-US">
                <a:solidFill>
                  <a:srgbClr val="3D3D3D"/>
                </a:solidFill>
              </a:rPr>
              <a:pPr>
                <a:spcAft>
                  <a:spcPts val="600"/>
                </a:spcAft>
              </a:pPr>
              <a:t>4</a:t>
            </a:fld>
            <a:endParaRPr lang="en-US" dirty="0">
              <a:solidFill>
                <a:srgbClr val="3D3D3D"/>
              </a:solidFill>
            </a:endParaRPr>
          </a:p>
        </p:txBody>
      </p:sp>
    </p:spTree>
    <p:extLst>
      <p:ext uri="{BB962C8B-B14F-4D97-AF65-F5344CB8AC3E}">
        <p14:creationId xmlns:p14="http://schemas.microsoft.com/office/powerpoint/2010/main" val="15908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0BE6060-9239-4600-8E13-3CF8449771AA}"/>
              </a:ext>
            </a:extLst>
          </p:cNvPr>
          <p:cNvPicPr>
            <a:picLocks noChangeAspect="1"/>
          </p:cNvPicPr>
          <p:nvPr/>
        </p:nvPicPr>
        <p:blipFill rotWithShape="1">
          <a:blip r:embed="rId2"/>
          <a:srcRect l="3236" t="5091" r="2919" b="2311"/>
          <a:stretch/>
        </p:blipFill>
        <p:spPr>
          <a:xfrm>
            <a:off x="1447800" y="1715956"/>
            <a:ext cx="8934450" cy="4958833"/>
          </a:xfrm>
          <a:prstGeom prst="rect">
            <a:avLst/>
          </a:prstGeom>
        </p:spPr>
      </p:pic>
      <p:sp>
        <p:nvSpPr>
          <p:cNvPr id="2" name="Titre 1">
            <a:extLst>
              <a:ext uri="{FF2B5EF4-FFF2-40B4-BE49-F238E27FC236}">
                <a16:creationId xmlns:a16="http://schemas.microsoft.com/office/drawing/2014/main" id="{8C4F5CB5-5CFB-487D-AED9-862D02CEC78F}"/>
              </a:ext>
            </a:extLst>
          </p:cNvPr>
          <p:cNvSpPr>
            <a:spLocks noGrp="1"/>
          </p:cNvSpPr>
          <p:nvPr>
            <p:ph type="title"/>
          </p:nvPr>
        </p:nvSpPr>
        <p:spPr/>
        <p:txBody>
          <a:bodyPr/>
          <a:lstStyle/>
          <a:p>
            <a:r>
              <a:rPr lang="fr-FR"/>
              <a:t>Le parcours d’intégration</a:t>
            </a:r>
            <a:endParaRPr lang="fr-FR" dirty="0"/>
          </a:p>
        </p:txBody>
      </p:sp>
      <p:sp>
        <p:nvSpPr>
          <p:cNvPr id="4" name="Espace réservé du pied de page 3">
            <a:extLst>
              <a:ext uri="{FF2B5EF4-FFF2-40B4-BE49-F238E27FC236}">
                <a16:creationId xmlns:a16="http://schemas.microsoft.com/office/drawing/2014/main" id="{0732000E-40D7-4C17-8F1E-842E77F072EF}"/>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C25DC273-403A-4486-9178-B0AD06187484}"/>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102536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FA665-F80D-4231-BCF6-E70C116D4168}"/>
              </a:ext>
            </a:extLst>
          </p:cNvPr>
          <p:cNvSpPr>
            <a:spLocks noGrp="1"/>
          </p:cNvSpPr>
          <p:nvPr>
            <p:ph type="title"/>
          </p:nvPr>
        </p:nvSpPr>
        <p:spPr>
          <a:xfrm>
            <a:off x="581192" y="702156"/>
            <a:ext cx="11029616" cy="1013800"/>
          </a:xfrm>
        </p:spPr>
        <p:txBody>
          <a:bodyPr>
            <a:normAutofit/>
          </a:bodyPr>
          <a:lstStyle/>
          <a:p>
            <a:r>
              <a:rPr lang="fr-FR" dirty="0"/>
              <a:t>Les signes de reconnaissance 1/4</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a:extLst>
              <a:ext uri="{FF2B5EF4-FFF2-40B4-BE49-F238E27FC236}">
                <a16:creationId xmlns:a16="http://schemas.microsoft.com/office/drawing/2014/main" id="{ED302179-F5B6-4BAB-8236-29A0BB0B6F1C}"/>
              </a:ext>
            </a:extLst>
          </p:cNvPr>
          <p:cNvPicPr>
            <a:picLocks noChangeAspect="1"/>
          </p:cNvPicPr>
          <p:nvPr/>
        </p:nvPicPr>
        <p:blipFill>
          <a:blip r:embed="rId2"/>
          <a:stretch>
            <a:fillRect/>
          </a:stretch>
        </p:blipFill>
        <p:spPr>
          <a:xfrm>
            <a:off x="657225" y="2951237"/>
            <a:ext cx="4962525" cy="2468856"/>
          </a:xfrm>
          <a:prstGeom prst="rect">
            <a:avLst/>
          </a:prstGeom>
        </p:spPr>
      </p:pic>
      <p:sp>
        <p:nvSpPr>
          <p:cNvPr id="3" name="Espace réservé du contenu 2">
            <a:extLst>
              <a:ext uri="{FF2B5EF4-FFF2-40B4-BE49-F238E27FC236}">
                <a16:creationId xmlns:a16="http://schemas.microsoft.com/office/drawing/2014/main" id="{A089A25D-0811-4D5E-9701-C1E2E340C38E}"/>
              </a:ext>
            </a:extLst>
          </p:cNvPr>
          <p:cNvSpPr>
            <a:spLocks noGrp="1"/>
          </p:cNvSpPr>
          <p:nvPr>
            <p:ph idx="1"/>
          </p:nvPr>
        </p:nvSpPr>
        <p:spPr>
          <a:xfrm>
            <a:off x="6335805" y="2180496"/>
            <a:ext cx="5275001" cy="4045683"/>
          </a:xfrm>
        </p:spPr>
        <p:txBody>
          <a:bodyPr>
            <a:normAutofit/>
          </a:bodyPr>
          <a:lstStyle/>
          <a:p>
            <a:r>
              <a:rPr lang="fr-FR" b="1" dirty="0">
                <a:latin typeface="Alegreya"/>
              </a:rPr>
              <a:t>Renforcer la motivation </a:t>
            </a:r>
            <a:r>
              <a:rPr lang="fr-FR" dirty="0">
                <a:latin typeface="Alegreya"/>
              </a:rPr>
              <a:t>de ses collaborateurs passe par les </a:t>
            </a:r>
            <a:r>
              <a:rPr lang="fr-FR" b="1" dirty="0">
                <a:latin typeface="Alegreya"/>
              </a:rPr>
              <a:t>signes de reconnaissance </a:t>
            </a:r>
            <a:r>
              <a:rPr lang="fr-FR" dirty="0">
                <a:latin typeface="Alegreya"/>
              </a:rPr>
              <a:t>qui lui sont donnés, que ces derniers soient positifs ou négatifs. </a:t>
            </a:r>
          </a:p>
          <a:p>
            <a:r>
              <a:rPr lang="fr-FR" dirty="0">
                <a:latin typeface="Alegreya"/>
              </a:rPr>
              <a:t>Concept de « </a:t>
            </a:r>
            <a:r>
              <a:rPr lang="fr-FR" b="1" dirty="0" err="1">
                <a:latin typeface="Alegreya"/>
              </a:rPr>
              <a:t>strokes</a:t>
            </a:r>
            <a:r>
              <a:rPr lang="fr-FR" b="1" dirty="0">
                <a:latin typeface="Alegreya"/>
              </a:rPr>
              <a:t> </a:t>
            </a:r>
            <a:r>
              <a:rPr lang="fr-FR" dirty="0">
                <a:latin typeface="Alegreya"/>
              </a:rPr>
              <a:t>». Ce terme américain, qui désigne à la fois une caresse ou un coup, illustre notre besoin d’être reconnu par notre entourage. </a:t>
            </a:r>
          </a:p>
          <a:p>
            <a:r>
              <a:rPr lang="fr-FR" dirty="0">
                <a:latin typeface="Alegreya"/>
              </a:rPr>
              <a:t>Dans un contexte professionnel, privilégier les signes de reconnaissance conditionnels (liés à un contexte précis, et non pas formulés dans l’absolu), en les exprimant de manière adéquate.</a:t>
            </a:r>
          </a:p>
        </p:txBody>
      </p:sp>
      <p:sp>
        <p:nvSpPr>
          <p:cNvPr id="4" name="Espace réservé du pied de page 3">
            <a:extLst>
              <a:ext uri="{FF2B5EF4-FFF2-40B4-BE49-F238E27FC236}">
                <a16:creationId xmlns:a16="http://schemas.microsoft.com/office/drawing/2014/main" id="{0D177340-90C6-4F77-816E-D5D0D702D3CE}"/>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4CDD1B5E-C170-43A3-9CD0-EBEB38357010}"/>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41</a:t>
            </a:fld>
            <a:endParaRPr lang="en-US"/>
          </a:p>
        </p:txBody>
      </p:sp>
    </p:spTree>
    <p:extLst>
      <p:ext uri="{BB962C8B-B14F-4D97-AF65-F5344CB8AC3E}">
        <p14:creationId xmlns:p14="http://schemas.microsoft.com/office/powerpoint/2010/main" val="24023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FA665-F80D-4231-BCF6-E70C116D4168}"/>
              </a:ext>
            </a:extLst>
          </p:cNvPr>
          <p:cNvSpPr>
            <a:spLocks noGrp="1"/>
          </p:cNvSpPr>
          <p:nvPr>
            <p:ph type="title"/>
          </p:nvPr>
        </p:nvSpPr>
        <p:spPr/>
        <p:txBody>
          <a:bodyPr/>
          <a:lstStyle/>
          <a:p>
            <a:r>
              <a:rPr lang="fr-FR" dirty="0"/>
              <a:t>Les signes de reconnaissance 2/4</a:t>
            </a:r>
          </a:p>
        </p:txBody>
      </p:sp>
      <p:sp>
        <p:nvSpPr>
          <p:cNvPr id="3" name="Espace réservé du contenu 2">
            <a:extLst>
              <a:ext uri="{FF2B5EF4-FFF2-40B4-BE49-F238E27FC236}">
                <a16:creationId xmlns:a16="http://schemas.microsoft.com/office/drawing/2014/main" id="{A089A25D-0811-4D5E-9701-C1E2E340C38E}"/>
              </a:ext>
            </a:extLst>
          </p:cNvPr>
          <p:cNvSpPr>
            <a:spLocks noGrp="1"/>
          </p:cNvSpPr>
          <p:nvPr>
            <p:ph idx="1"/>
          </p:nvPr>
        </p:nvSpPr>
        <p:spPr/>
        <p:txBody>
          <a:bodyPr/>
          <a:lstStyle/>
          <a:p>
            <a:pPr marL="0" indent="0" algn="l">
              <a:buNone/>
            </a:pPr>
            <a:r>
              <a:rPr lang="fr-FR" b="1" i="0" dirty="0">
                <a:solidFill>
                  <a:srgbClr val="323232"/>
                </a:solidFill>
                <a:effectLst/>
                <a:latin typeface="Alegreya SC"/>
              </a:rPr>
              <a:t>Objectifs :</a:t>
            </a:r>
            <a:endParaRPr lang="fr-FR" b="0" i="0" dirty="0">
              <a:solidFill>
                <a:srgbClr val="323232"/>
              </a:solidFill>
              <a:effectLst/>
              <a:latin typeface="Alegreya"/>
            </a:endParaRPr>
          </a:p>
          <a:p>
            <a:pPr algn="l">
              <a:buFont typeface="Arial" panose="020B0604020202020204" pitchFamily="34" charset="0"/>
              <a:buChar char="•"/>
            </a:pPr>
            <a:r>
              <a:rPr lang="fr-FR" b="0" i="0" dirty="0">
                <a:solidFill>
                  <a:srgbClr val="323232"/>
                </a:solidFill>
                <a:effectLst/>
                <a:latin typeface="Alegreya"/>
              </a:rPr>
              <a:t>Renforcer la motivation d’une équipe, d’un collaborateur</a:t>
            </a:r>
          </a:p>
          <a:p>
            <a:pPr algn="l">
              <a:buFont typeface="Arial" panose="020B0604020202020204" pitchFamily="34" charset="0"/>
              <a:buChar char="•"/>
            </a:pPr>
            <a:r>
              <a:rPr lang="fr-FR" b="0" i="0" dirty="0">
                <a:solidFill>
                  <a:srgbClr val="323232"/>
                </a:solidFill>
                <a:effectLst/>
                <a:latin typeface="Alegreya"/>
              </a:rPr>
              <a:t>Créer du lien entre les membres d’une organisation, entretenir la cohésion</a:t>
            </a:r>
          </a:p>
          <a:p>
            <a:pPr algn="l">
              <a:buFont typeface="Arial" panose="020B0604020202020204" pitchFamily="34" charset="0"/>
              <a:buChar char="•"/>
            </a:pPr>
            <a:r>
              <a:rPr lang="fr-FR" b="0" i="0" dirty="0">
                <a:solidFill>
                  <a:srgbClr val="323232"/>
                </a:solidFill>
                <a:effectLst/>
                <a:latin typeface="Alegreya"/>
              </a:rPr>
              <a:t>Valoriser un comportement, et renforcer ainsi l’estime de soi de celui ou celle qui reçoit le signe de reconnaissance.</a:t>
            </a:r>
          </a:p>
        </p:txBody>
      </p:sp>
      <p:sp>
        <p:nvSpPr>
          <p:cNvPr id="4" name="Espace réservé du pied de page 3">
            <a:extLst>
              <a:ext uri="{FF2B5EF4-FFF2-40B4-BE49-F238E27FC236}">
                <a16:creationId xmlns:a16="http://schemas.microsoft.com/office/drawing/2014/main" id="{0D177340-90C6-4F77-816E-D5D0D702D3CE}"/>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4CDD1B5E-C170-43A3-9CD0-EBEB38357010}"/>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847559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FA665-F80D-4231-BCF6-E70C116D4168}"/>
              </a:ext>
            </a:extLst>
          </p:cNvPr>
          <p:cNvSpPr>
            <a:spLocks noGrp="1"/>
          </p:cNvSpPr>
          <p:nvPr>
            <p:ph type="title"/>
          </p:nvPr>
        </p:nvSpPr>
        <p:spPr/>
        <p:txBody>
          <a:bodyPr/>
          <a:lstStyle/>
          <a:p>
            <a:r>
              <a:rPr lang="fr-FR" dirty="0"/>
              <a:t>Les signes de reconnaissance 3/4</a:t>
            </a:r>
          </a:p>
        </p:txBody>
      </p:sp>
      <p:sp>
        <p:nvSpPr>
          <p:cNvPr id="3" name="Espace réservé du contenu 2">
            <a:extLst>
              <a:ext uri="{FF2B5EF4-FFF2-40B4-BE49-F238E27FC236}">
                <a16:creationId xmlns:a16="http://schemas.microsoft.com/office/drawing/2014/main" id="{A089A25D-0811-4D5E-9701-C1E2E340C38E}"/>
              </a:ext>
            </a:extLst>
          </p:cNvPr>
          <p:cNvSpPr>
            <a:spLocks noGrp="1"/>
          </p:cNvSpPr>
          <p:nvPr>
            <p:ph idx="1"/>
          </p:nvPr>
        </p:nvSpPr>
        <p:spPr/>
        <p:txBody>
          <a:bodyPr>
            <a:normAutofit fontScale="92500" lnSpcReduction="10000"/>
          </a:bodyPr>
          <a:lstStyle/>
          <a:p>
            <a:pPr marL="0" indent="0" algn="l">
              <a:buNone/>
            </a:pPr>
            <a:r>
              <a:rPr lang="fr-FR" b="1" i="0" dirty="0">
                <a:solidFill>
                  <a:srgbClr val="323232"/>
                </a:solidFill>
                <a:effectLst/>
                <a:latin typeface="Alegreya SC"/>
              </a:rPr>
              <a:t>Étapes</a:t>
            </a:r>
            <a:endParaRPr lang="fr-FR" b="0" i="0" dirty="0">
              <a:solidFill>
                <a:srgbClr val="323232"/>
              </a:solidFill>
              <a:effectLst/>
              <a:latin typeface="Alegreya"/>
            </a:endParaRPr>
          </a:p>
          <a:p>
            <a:pPr algn="l">
              <a:buFont typeface="+mj-lt"/>
              <a:buAutoNum type="arabicPeriod"/>
            </a:pPr>
            <a:r>
              <a:rPr lang="fr-FR" b="0" i="0" dirty="0">
                <a:solidFill>
                  <a:srgbClr val="323232"/>
                </a:solidFill>
                <a:effectLst/>
                <a:latin typeface="Alegreya"/>
              </a:rPr>
              <a:t>Repérer </a:t>
            </a:r>
            <a:r>
              <a:rPr lang="fr-FR" b="1" i="0" dirty="0">
                <a:solidFill>
                  <a:srgbClr val="323232"/>
                </a:solidFill>
                <a:effectLst/>
                <a:latin typeface="Alegreya"/>
              </a:rPr>
              <a:t>sur quel élément factuel et contextualisé</a:t>
            </a:r>
            <a:r>
              <a:rPr lang="fr-FR" b="0" i="0" dirty="0">
                <a:solidFill>
                  <a:srgbClr val="323232"/>
                </a:solidFill>
                <a:effectLst/>
                <a:latin typeface="Alegreya"/>
              </a:rPr>
              <a:t> peut porter le signe de reconnaissance que l’on souhaite adresser à l’un de ses collaborateurs.</a:t>
            </a:r>
          </a:p>
          <a:p>
            <a:pPr algn="l">
              <a:buFont typeface="+mj-lt"/>
              <a:buAutoNum type="arabicPeriod"/>
            </a:pPr>
            <a:r>
              <a:rPr lang="fr-FR" b="0" i="0" dirty="0">
                <a:solidFill>
                  <a:srgbClr val="323232"/>
                </a:solidFill>
                <a:effectLst/>
                <a:latin typeface="Alegreya"/>
              </a:rPr>
              <a:t>Réfléchir à la </a:t>
            </a:r>
            <a:r>
              <a:rPr lang="fr-FR" b="1" i="0" dirty="0">
                <a:solidFill>
                  <a:srgbClr val="323232"/>
                </a:solidFill>
                <a:effectLst/>
                <a:latin typeface="Alegreya"/>
              </a:rPr>
              <a:t>forme la plus appropriée</a:t>
            </a:r>
            <a:r>
              <a:rPr lang="fr-FR" b="0" i="0" dirty="0">
                <a:solidFill>
                  <a:srgbClr val="323232"/>
                </a:solidFill>
                <a:effectLst/>
                <a:latin typeface="Alegreya"/>
              </a:rPr>
              <a:t> pour formuler ce retour positif </a:t>
            </a:r>
          </a:p>
          <a:p>
            <a:pPr algn="l">
              <a:buFont typeface="+mj-lt"/>
              <a:buAutoNum type="arabicPeriod"/>
            </a:pPr>
            <a:r>
              <a:rPr lang="fr-FR" b="1" i="0" dirty="0">
                <a:solidFill>
                  <a:srgbClr val="323232"/>
                </a:solidFill>
                <a:effectLst/>
                <a:latin typeface="Alegreya"/>
              </a:rPr>
              <a:t>Exprimer le signe de reconnaissance</a:t>
            </a:r>
            <a:r>
              <a:rPr lang="fr-FR" b="0" i="0" dirty="0">
                <a:solidFill>
                  <a:srgbClr val="323232"/>
                </a:solidFill>
                <a:effectLst/>
                <a:latin typeface="Alegreya"/>
              </a:rPr>
              <a:t> en situation, et prendre le temps d’</a:t>
            </a:r>
            <a:r>
              <a:rPr lang="fr-FR" b="1" i="0" dirty="0">
                <a:solidFill>
                  <a:srgbClr val="323232"/>
                </a:solidFill>
                <a:effectLst/>
                <a:latin typeface="Alegreya"/>
              </a:rPr>
              <a:t>accuser réception de la réaction qu’il suscite</a:t>
            </a:r>
            <a:r>
              <a:rPr lang="fr-FR" b="0" i="0" dirty="0">
                <a:solidFill>
                  <a:srgbClr val="323232"/>
                </a:solidFill>
                <a:effectLst/>
                <a:latin typeface="Alegreya"/>
              </a:rPr>
              <a:t> (étonnement, plaisir, enthousiasme à se mobiliser davantage, etc.).</a:t>
            </a:r>
          </a:p>
          <a:p>
            <a:pPr algn="l">
              <a:buFont typeface="+mj-lt"/>
              <a:buAutoNum type="arabicPeriod"/>
            </a:pPr>
            <a:r>
              <a:rPr lang="fr-FR" b="0" i="0" dirty="0">
                <a:solidFill>
                  <a:srgbClr val="323232"/>
                </a:solidFill>
                <a:effectLst/>
                <a:latin typeface="Alegreya"/>
              </a:rPr>
              <a:t>Observer les effets bénéfiques sur le collaborateur en termes de motivation, et </a:t>
            </a:r>
            <a:r>
              <a:rPr lang="fr-FR" b="1" i="0" dirty="0">
                <a:solidFill>
                  <a:srgbClr val="323232"/>
                </a:solidFill>
                <a:effectLst/>
                <a:latin typeface="Alegreya"/>
              </a:rPr>
              <a:t>ajuster si nécessaire les retours suivants</a:t>
            </a:r>
            <a:r>
              <a:rPr lang="fr-FR" b="0" i="0" dirty="0">
                <a:solidFill>
                  <a:srgbClr val="323232"/>
                </a:solidFill>
                <a:effectLst/>
                <a:latin typeface="Alegreya"/>
              </a:rPr>
              <a:t> en conséquence.</a:t>
            </a:r>
          </a:p>
          <a:p>
            <a:pPr marL="0" indent="0" algn="l">
              <a:buNone/>
            </a:pPr>
            <a:endParaRPr lang="fr-FR" b="0" i="0" dirty="0">
              <a:solidFill>
                <a:srgbClr val="323232"/>
              </a:solidFill>
              <a:effectLst/>
              <a:latin typeface="Alegreya"/>
            </a:endParaRPr>
          </a:p>
          <a:p>
            <a:pPr marL="0" indent="0" algn="l">
              <a:buNone/>
            </a:pPr>
            <a:r>
              <a:rPr lang="fr-FR" b="0" i="0" dirty="0">
                <a:solidFill>
                  <a:srgbClr val="323232"/>
                </a:solidFill>
                <a:effectLst/>
                <a:latin typeface="Alegreya"/>
              </a:rPr>
              <a:t>Pour formuler un </a:t>
            </a:r>
            <a:r>
              <a:rPr lang="fr-FR" b="1" i="0" dirty="0">
                <a:solidFill>
                  <a:srgbClr val="323232"/>
                </a:solidFill>
                <a:effectLst/>
                <a:latin typeface="Alegreya"/>
              </a:rPr>
              <a:t>signe de reconnaissance négatif</a:t>
            </a:r>
            <a:r>
              <a:rPr lang="fr-FR" b="0" i="0" dirty="0">
                <a:solidFill>
                  <a:srgbClr val="323232"/>
                </a:solidFill>
                <a:effectLst/>
                <a:latin typeface="Alegreya"/>
              </a:rPr>
              <a:t> (</a:t>
            </a:r>
            <a:r>
              <a:rPr lang="fr-FR" b="0" i="1" dirty="0">
                <a:solidFill>
                  <a:srgbClr val="323232"/>
                </a:solidFill>
                <a:effectLst/>
                <a:latin typeface="Alegreya"/>
              </a:rPr>
              <a:t>exemple :</a:t>
            </a:r>
            <a:r>
              <a:rPr lang="fr-FR" b="0" i="0" dirty="0">
                <a:solidFill>
                  <a:srgbClr val="323232"/>
                </a:solidFill>
                <a:effectLst/>
                <a:latin typeface="Alegreya"/>
              </a:rPr>
              <a:t> recadrage), respecter le même processus, avec une attention particulière à rester factuel et objectif dans la formulation, et à conserver un espace de dialogue pour accepter la réaction de l’intéressé et en faire une opportunité de progrès</a:t>
            </a:r>
          </a:p>
        </p:txBody>
      </p:sp>
      <p:sp>
        <p:nvSpPr>
          <p:cNvPr id="4" name="Espace réservé du pied de page 3">
            <a:extLst>
              <a:ext uri="{FF2B5EF4-FFF2-40B4-BE49-F238E27FC236}">
                <a16:creationId xmlns:a16="http://schemas.microsoft.com/office/drawing/2014/main" id="{0D177340-90C6-4F77-816E-D5D0D702D3CE}"/>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4CDD1B5E-C170-43A3-9CD0-EBEB38357010}"/>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4081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FA665-F80D-4231-BCF6-E70C116D4168}"/>
              </a:ext>
            </a:extLst>
          </p:cNvPr>
          <p:cNvSpPr>
            <a:spLocks noGrp="1"/>
          </p:cNvSpPr>
          <p:nvPr>
            <p:ph type="title"/>
          </p:nvPr>
        </p:nvSpPr>
        <p:spPr/>
        <p:txBody>
          <a:bodyPr/>
          <a:lstStyle/>
          <a:p>
            <a:r>
              <a:rPr lang="fr-FR" dirty="0"/>
              <a:t>Les signes de reconnaissance 4/4</a:t>
            </a:r>
          </a:p>
        </p:txBody>
      </p:sp>
      <p:sp>
        <p:nvSpPr>
          <p:cNvPr id="3" name="Espace réservé du contenu 2">
            <a:extLst>
              <a:ext uri="{FF2B5EF4-FFF2-40B4-BE49-F238E27FC236}">
                <a16:creationId xmlns:a16="http://schemas.microsoft.com/office/drawing/2014/main" id="{A089A25D-0811-4D5E-9701-C1E2E340C38E}"/>
              </a:ext>
            </a:extLst>
          </p:cNvPr>
          <p:cNvSpPr>
            <a:spLocks noGrp="1"/>
          </p:cNvSpPr>
          <p:nvPr>
            <p:ph idx="1"/>
          </p:nvPr>
        </p:nvSpPr>
        <p:spPr/>
        <p:txBody>
          <a:bodyPr>
            <a:normAutofit fontScale="92500" lnSpcReduction="20000"/>
          </a:bodyPr>
          <a:lstStyle/>
          <a:p>
            <a:pPr marL="0" indent="0" algn="l">
              <a:buNone/>
            </a:pPr>
            <a:r>
              <a:rPr lang="fr-FR" b="1" i="0" dirty="0">
                <a:solidFill>
                  <a:srgbClr val="323232"/>
                </a:solidFill>
                <a:effectLst/>
                <a:latin typeface="Alegreya SC"/>
              </a:rPr>
              <a:t>À quels critères répond un signe de reconnaissance efficace ? </a:t>
            </a:r>
            <a:r>
              <a:rPr lang="fr-FR" b="0" i="0" dirty="0">
                <a:solidFill>
                  <a:srgbClr val="323232"/>
                </a:solidFill>
                <a:effectLst/>
                <a:latin typeface="Alegreya"/>
              </a:rPr>
              <a:t>Un signe de reconnaissance de qualité répond à cinq caractéristiques :</a:t>
            </a:r>
          </a:p>
          <a:p>
            <a:pPr marL="342900" indent="-342900" algn="l">
              <a:buFont typeface="+mj-lt"/>
              <a:buAutoNum type="arabicPeriod"/>
            </a:pPr>
            <a:r>
              <a:rPr lang="fr-FR" b="1" i="0" dirty="0">
                <a:solidFill>
                  <a:srgbClr val="323232"/>
                </a:solidFill>
                <a:effectLst/>
                <a:latin typeface="Alegreya"/>
              </a:rPr>
              <a:t>Approprié</a:t>
            </a:r>
            <a:r>
              <a:rPr lang="fr-FR" b="0" i="0" dirty="0">
                <a:solidFill>
                  <a:srgbClr val="323232"/>
                </a:solidFill>
                <a:effectLst/>
                <a:latin typeface="Alegreya"/>
              </a:rPr>
              <a:t>, il est adressé peu de temps après l’événement déclencheur, dans des circonstances et un contexte appropriés, en l’isolant de tout autre propos.</a:t>
            </a:r>
          </a:p>
          <a:p>
            <a:pPr marL="342900" indent="-342900" algn="l">
              <a:buFont typeface="+mj-lt"/>
              <a:buAutoNum type="arabicPeriod"/>
            </a:pPr>
            <a:r>
              <a:rPr lang="fr-FR" b="1" i="0" dirty="0">
                <a:solidFill>
                  <a:srgbClr val="323232"/>
                </a:solidFill>
                <a:effectLst/>
                <a:latin typeface="Alegreya"/>
              </a:rPr>
              <a:t>Dosé</a:t>
            </a:r>
            <a:r>
              <a:rPr lang="fr-FR" b="0" i="0" dirty="0">
                <a:solidFill>
                  <a:srgbClr val="323232"/>
                </a:solidFill>
                <a:effectLst/>
                <a:latin typeface="Alegreya"/>
              </a:rPr>
              <a:t>, il est adressé en quantité compatible avec ce que l’autre est capable de recevoir. Chacun a une dose habituelle de </a:t>
            </a:r>
            <a:r>
              <a:rPr lang="fr-FR" b="0" i="1" dirty="0" err="1">
                <a:solidFill>
                  <a:srgbClr val="323232"/>
                </a:solidFill>
                <a:effectLst/>
                <a:latin typeface="Alegreya"/>
              </a:rPr>
              <a:t>strokes</a:t>
            </a:r>
            <a:r>
              <a:rPr lang="fr-FR" b="0" i="0" dirty="0">
                <a:solidFill>
                  <a:srgbClr val="323232"/>
                </a:solidFill>
                <a:effectLst/>
                <a:latin typeface="Alegreya"/>
              </a:rPr>
              <a:t> : en dessous de cette dose, il va lui en manquer et il va en « provoquer » davantage ; au-delà de cette dose, les signes qui lui seront adressés n’auront plus d’impact.</a:t>
            </a:r>
          </a:p>
          <a:p>
            <a:pPr marL="342900" indent="-342900" algn="l">
              <a:buFont typeface="+mj-lt"/>
              <a:buAutoNum type="arabicPeriod"/>
            </a:pPr>
            <a:r>
              <a:rPr lang="fr-FR" b="1" dirty="0">
                <a:solidFill>
                  <a:srgbClr val="323232"/>
                </a:solidFill>
                <a:latin typeface="Alegreya"/>
              </a:rPr>
              <a:t>P</a:t>
            </a:r>
            <a:r>
              <a:rPr lang="fr-FR" b="1" i="0" dirty="0">
                <a:solidFill>
                  <a:srgbClr val="323232"/>
                </a:solidFill>
                <a:effectLst/>
                <a:latin typeface="Alegreya"/>
              </a:rPr>
              <a:t>ersonnalisé</a:t>
            </a:r>
            <a:r>
              <a:rPr lang="fr-FR" b="0" i="0" dirty="0">
                <a:solidFill>
                  <a:srgbClr val="323232"/>
                </a:solidFill>
                <a:effectLst/>
                <a:latin typeface="Alegreya"/>
              </a:rPr>
              <a:t>, il concerne un acte, un résultat, un comportement spécifique et propre à la personne à laquelle il s’adresse. Trop globalisant, il n’atteindra pas sa cible et ne produira pas l’effet escompté.</a:t>
            </a:r>
          </a:p>
          <a:p>
            <a:pPr marL="342900" indent="-342900" algn="l">
              <a:buFont typeface="+mj-lt"/>
              <a:buAutoNum type="arabicPeriod"/>
            </a:pPr>
            <a:r>
              <a:rPr lang="fr-FR" b="1" i="0" dirty="0">
                <a:solidFill>
                  <a:srgbClr val="323232"/>
                </a:solidFill>
                <a:effectLst/>
                <a:latin typeface="Alegreya"/>
              </a:rPr>
              <a:t>Sincère</a:t>
            </a:r>
            <a:r>
              <a:rPr lang="fr-FR" b="0" i="0" dirty="0">
                <a:solidFill>
                  <a:srgbClr val="323232"/>
                </a:solidFill>
                <a:effectLst/>
                <a:latin typeface="Alegreya"/>
              </a:rPr>
              <a:t>, il exprime une satisfaction réelle et exprimée de manière congruente (les mots utilisés doivent être en accord avec l’intonation et la gestuelle associées).</a:t>
            </a:r>
          </a:p>
          <a:p>
            <a:pPr marL="342900" indent="-342900" algn="l">
              <a:buFont typeface="+mj-lt"/>
              <a:buAutoNum type="arabicPeriod"/>
            </a:pPr>
            <a:r>
              <a:rPr lang="fr-FR" b="1" i="0" dirty="0">
                <a:solidFill>
                  <a:srgbClr val="323232"/>
                </a:solidFill>
                <a:effectLst/>
                <a:latin typeface="Alegreya"/>
              </a:rPr>
              <a:t>Argumenté</a:t>
            </a:r>
            <a:r>
              <a:rPr lang="fr-FR" b="0" i="0" dirty="0">
                <a:solidFill>
                  <a:srgbClr val="323232"/>
                </a:solidFill>
                <a:effectLst/>
                <a:latin typeface="Alegreya"/>
              </a:rPr>
              <a:t>, il repose sur des éléments factuels, ayant trait au comportement, au résultat, ou à la situation à l’origine du « </a:t>
            </a:r>
            <a:r>
              <a:rPr lang="fr-FR" b="0" i="1" dirty="0">
                <a:solidFill>
                  <a:srgbClr val="323232"/>
                </a:solidFill>
                <a:effectLst/>
                <a:latin typeface="Alegreya"/>
              </a:rPr>
              <a:t>stroke</a:t>
            </a:r>
            <a:r>
              <a:rPr lang="fr-FR" b="0" i="0" dirty="0">
                <a:solidFill>
                  <a:srgbClr val="323232"/>
                </a:solidFill>
                <a:effectLst/>
                <a:latin typeface="Alegreya"/>
              </a:rPr>
              <a:t> ».</a:t>
            </a:r>
          </a:p>
        </p:txBody>
      </p:sp>
      <p:sp>
        <p:nvSpPr>
          <p:cNvPr id="4" name="Espace réservé du pied de page 3">
            <a:extLst>
              <a:ext uri="{FF2B5EF4-FFF2-40B4-BE49-F238E27FC236}">
                <a16:creationId xmlns:a16="http://schemas.microsoft.com/office/drawing/2014/main" id="{0D177340-90C6-4F77-816E-D5D0D702D3CE}"/>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4CDD1B5E-C170-43A3-9CD0-EBEB38357010}"/>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4018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40365-CAC8-4C1C-9519-91796ECD65F8}"/>
              </a:ext>
            </a:extLst>
          </p:cNvPr>
          <p:cNvSpPr>
            <a:spLocks noGrp="1"/>
          </p:cNvSpPr>
          <p:nvPr>
            <p:ph type="title"/>
          </p:nvPr>
        </p:nvSpPr>
        <p:spPr>
          <a:xfrm>
            <a:off x="581192" y="702156"/>
            <a:ext cx="11029616" cy="1013800"/>
          </a:xfrm>
        </p:spPr>
        <p:txBody>
          <a:bodyPr>
            <a:normAutofit/>
          </a:bodyPr>
          <a:lstStyle/>
          <a:p>
            <a:r>
              <a:rPr lang="fr-FR" dirty="0"/>
              <a:t>Les entretiens annuels</a:t>
            </a:r>
          </a:p>
        </p:txBody>
      </p:sp>
      <p:sp>
        <p:nvSpPr>
          <p:cNvPr id="14" name="Rectangle 13">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5">
            <a:extLst>
              <a:ext uri="{FF2B5EF4-FFF2-40B4-BE49-F238E27FC236}">
                <a16:creationId xmlns:a16="http://schemas.microsoft.com/office/drawing/2014/main" id="{D6978273-3217-46C9-BBB6-4A464BA4B7FF}"/>
              </a:ext>
            </a:extLst>
          </p:cNvPr>
          <p:cNvPicPr>
            <a:picLocks noChangeAspect="1"/>
          </p:cNvPicPr>
          <p:nvPr/>
        </p:nvPicPr>
        <p:blipFill rotWithShape="1">
          <a:blip r:embed="rId2"/>
          <a:srcRect t="6070" r="-3" b="7416"/>
          <a:stretch/>
        </p:blipFill>
        <p:spPr>
          <a:xfrm>
            <a:off x="657225" y="2361056"/>
            <a:ext cx="4962525" cy="3649219"/>
          </a:xfrm>
          <a:prstGeom prst="rect">
            <a:avLst/>
          </a:prstGeom>
        </p:spPr>
      </p:pic>
      <p:sp>
        <p:nvSpPr>
          <p:cNvPr id="8" name="Espace réservé du contenu 7">
            <a:extLst>
              <a:ext uri="{FF2B5EF4-FFF2-40B4-BE49-F238E27FC236}">
                <a16:creationId xmlns:a16="http://schemas.microsoft.com/office/drawing/2014/main" id="{4C19D94A-052C-4388-BCF0-09988CDC78D5}"/>
              </a:ext>
            </a:extLst>
          </p:cNvPr>
          <p:cNvSpPr>
            <a:spLocks noGrp="1"/>
          </p:cNvSpPr>
          <p:nvPr>
            <p:ph idx="1"/>
          </p:nvPr>
        </p:nvSpPr>
        <p:spPr>
          <a:xfrm>
            <a:off x="6335805" y="2180496"/>
            <a:ext cx="5275001" cy="4045683"/>
          </a:xfrm>
        </p:spPr>
        <p:txBody>
          <a:bodyPr>
            <a:normAutofit lnSpcReduction="10000"/>
          </a:bodyPr>
          <a:lstStyle/>
          <a:p>
            <a:r>
              <a:rPr lang="fr-FR" dirty="0">
                <a:latin typeface="Alegreya"/>
              </a:rPr>
              <a:t>P</a:t>
            </a:r>
            <a:r>
              <a:rPr lang="fr-FR" b="0" i="0" dirty="0">
                <a:effectLst/>
                <a:latin typeface="Alegreya"/>
              </a:rPr>
              <a:t>as obligatoire</a:t>
            </a:r>
          </a:p>
          <a:p>
            <a:r>
              <a:rPr lang="fr-FR" dirty="0">
                <a:latin typeface="Alegreya"/>
              </a:rPr>
              <a:t>T</a:t>
            </a:r>
            <a:r>
              <a:rPr lang="fr-FR" b="0" i="0" dirty="0">
                <a:effectLst/>
                <a:latin typeface="Alegreya"/>
              </a:rPr>
              <a:t>end à se généraliser pour tous les collaborateurs dans tous les secteurs et toutes les tailles d’entreprises</a:t>
            </a:r>
          </a:p>
          <a:p>
            <a:r>
              <a:rPr lang="fr-FR" b="0" i="0" dirty="0">
                <a:effectLst/>
                <a:latin typeface="Alegreya"/>
              </a:rPr>
              <a:t>Souvent évalué par son taux de réalisation dans l’entreprise</a:t>
            </a:r>
            <a:endParaRPr lang="fr-FR" dirty="0">
              <a:latin typeface="Alegreya"/>
            </a:endParaRPr>
          </a:p>
          <a:p>
            <a:r>
              <a:rPr lang="fr-FR" b="0" i="0" dirty="0">
                <a:effectLst/>
                <a:latin typeface="Alegreya"/>
              </a:rPr>
              <a:t>Souvent redouté par les managers, décrié par les collaborateurs, sous-estimé par les entreprises ou encore « doublé » par les entretiens professionnels. </a:t>
            </a:r>
          </a:p>
          <a:p>
            <a:r>
              <a:rPr lang="fr-FR" b="0" i="0" dirty="0">
                <a:effectLst/>
                <a:latin typeface="Alegreya"/>
              </a:rPr>
              <a:t>Pourtant c’est un levier de motivation pour le collaborateur et son manager, dans une logique de cogestion des carrières.</a:t>
            </a:r>
            <a:endParaRPr lang="fr-FR" dirty="0"/>
          </a:p>
        </p:txBody>
      </p:sp>
      <p:sp>
        <p:nvSpPr>
          <p:cNvPr id="4" name="Espace réservé du pied de page 3">
            <a:extLst>
              <a:ext uri="{FF2B5EF4-FFF2-40B4-BE49-F238E27FC236}">
                <a16:creationId xmlns:a16="http://schemas.microsoft.com/office/drawing/2014/main" id="{E644A3F7-CEC8-451F-B0B6-CFE6AE445927}"/>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E88344E9-0E8F-4B89-A5BA-E1CE891EE16A}"/>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45</a:t>
            </a:fld>
            <a:endParaRPr lang="en-US"/>
          </a:p>
        </p:txBody>
      </p:sp>
    </p:spTree>
    <p:extLst>
      <p:ext uri="{BB962C8B-B14F-4D97-AF65-F5344CB8AC3E}">
        <p14:creationId xmlns:p14="http://schemas.microsoft.com/office/powerpoint/2010/main" val="3477931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40365-CAC8-4C1C-9519-91796ECD65F8}"/>
              </a:ext>
            </a:extLst>
          </p:cNvPr>
          <p:cNvSpPr>
            <a:spLocks noGrp="1"/>
          </p:cNvSpPr>
          <p:nvPr>
            <p:ph type="title"/>
          </p:nvPr>
        </p:nvSpPr>
        <p:spPr>
          <a:xfrm>
            <a:off x="581192" y="702156"/>
            <a:ext cx="11029616" cy="1013800"/>
          </a:xfrm>
        </p:spPr>
        <p:txBody>
          <a:bodyPr>
            <a:normAutofit/>
          </a:bodyPr>
          <a:lstStyle/>
          <a:p>
            <a:r>
              <a:rPr lang="fr-FR" dirty="0"/>
              <a:t>Les entretiens annuels</a:t>
            </a:r>
          </a:p>
        </p:txBody>
      </p:sp>
      <p:sp>
        <p:nvSpPr>
          <p:cNvPr id="19" name="Rectangle 18">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5">
            <a:extLst>
              <a:ext uri="{FF2B5EF4-FFF2-40B4-BE49-F238E27FC236}">
                <a16:creationId xmlns:a16="http://schemas.microsoft.com/office/drawing/2014/main" id="{D6978273-3217-46C9-BBB6-4A464BA4B7FF}"/>
              </a:ext>
            </a:extLst>
          </p:cNvPr>
          <p:cNvPicPr>
            <a:picLocks noChangeAspect="1"/>
          </p:cNvPicPr>
          <p:nvPr/>
        </p:nvPicPr>
        <p:blipFill rotWithShape="1">
          <a:blip r:embed="rId2"/>
          <a:srcRect t="6070" r="-3" b="7416"/>
          <a:stretch/>
        </p:blipFill>
        <p:spPr>
          <a:xfrm>
            <a:off x="657225" y="2361056"/>
            <a:ext cx="4962525" cy="3649219"/>
          </a:xfrm>
          <a:prstGeom prst="rect">
            <a:avLst/>
          </a:prstGeom>
        </p:spPr>
      </p:pic>
      <p:sp>
        <p:nvSpPr>
          <p:cNvPr id="8" name="Espace réservé du contenu 7">
            <a:extLst>
              <a:ext uri="{FF2B5EF4-FFF2-40B4-BE49-F238E27FC236}">
                <a16:creationId xmlns:a16="http://schemas.microsoft.com/office/drawing/2014/main" id="{4C19D94A-052C-4388-BCF0-09988CDC78D5}"/>
              </a:ext>
            </a:extLst>
          </p:cNvPr>
          <p:cNvSpPr>
            <a:spLocks noGrp="1"/>
          </p:cNvSpPr>
          <p:nvPr>
            <p:ph idx="1"/>
          </p:nvPr>
        </p:nvSpPr>
        <p:spPr>
          <a:xfrm>
            <a:off x="6335805" y="2180496"/>
            <a:ext cx="5275001" cy="4045683"/>
          </a:xfrm>
        </p:spPr>
        <p:txBody>
          <a:bodyPr>
            <a:normAutofit fontScale="92500" lnSpcReduction="10000"/>
          </a:bodyPr>
          <a:lstStyle/>
          <a:p>
            <a:pPr marL="0" indent="0">
              <a:lnSpc>
                <a:spcPct val="90000"/>
              </a:lnSpc>
              <a:buNone/>
            </a:pPr>
            <a:r>
              <a:rPr lang="fr-FR" sz="1400" b="1" i="0" dirty="0">
                <a:effectLst/>
                <a:latin typeface="Alegreya SC"/>
              </a:rPr>
              <a:t>Étapes</a:t>
            </a:r>
            <a:endParaRPr lang="fr-FR" sz="1400" b="0" i="0" dirty="0">
              <a:effectLst/>
              <a:latin typeface="Alegreya"/>
            </a:endParaRPr>
          </a:p>
          <a:p>
            <a:pPr>
              <a:lnSpc>
                <a:spcPct val="90000"/>
              </a:lnSpc>
              <a:buFont typeface="+mj-lt"/>
              <a:buAutoNum type="arabicPeriod"/>
            </a:pPr>
            <a:r>
              <a:rPr lang="fr-FR" sz="1400" b="1" i="0" dirty="0">
                <a:effectLst/>
                <a:latin typeface="Alegreya"/>
              </a:rPr>
              <a:t>L’entretien ne peut être motivant que s’il est préparé.</a:t>
            </a:r>
            <a:r>
              <a:rPr lang="fr-FR" sz="1400" b="0" i="0" dirty="0">
                <a:effectLst/>
                <a:latin typeface="Alegreya"/>
              </a:rPr>
              <a:t> </a:t>
            </a:r>
          </a:p>
          <a:p>
            <a:pPr lvl="1">
              <a:lnSpc>
                <a:spcPct val="90000"/>
              </a:lnSpc>
              <a:buFont typeface="+mj-lt"/>
              <a:buAutoNum type="arabicPeriod"/>
            </a:pPr>
            <a:r>
              <a:rPr lang="fr-FR" sz="1200" b="0" i="0" dirty="0">
                <a:effectLst/>
                <a:latin typeface="Alegreya"/>
              </a:rPr>
              <a:t>La direction fixe le cap, expose aux managers la stratégie et les besoins de l’entreprise. La fonction RH pilote le </a:t>
            </a:r>
            <a:r>
              <a:rPr lang="fr-FR" sz="1200" b="0" i="1" dirty="0">
                <a:effectLst/>
                <a:latin typeface="Alegreya"/>
              </a:rPr>
              <a:t>process</a:t>
            </a:r>
            <a:r>
              <a:rPr lang="fr-FR" sz="1200" b="0" i="0" dirty="0">
                <a:effectLst/>
                <a:latin typeface="Alegreya"/>
              </a:rPr>
              <a:t> et fournit le support. Le manager prépare l’entretien et invite le collaborateur à se préparer en lui donnant les éléments nécessaires.</a:t>
            </a:r>
          </a:p>
          <a:p>
            <a:pPr>
              <a:lnSpc>
                <a:spcPct val="90000"/>
              </a:lnSpc>
              <a:buFont typeface="+mj-lt"/>
              <a:buAutoNum type="arabicPeriod"/>
            </a:pPr>
            <a:r>
              <a:rPr lang="fr-FR" sz="1400" b="0" i="0" dirty="0">
                <a:effectLst/>
                <a:latin typeface="Alegreya"/>
              </a:rPr>
              <a:t>Le jour J, le rôle du manager est de </a:t>
            </a:r>
            <a:r>
              <a:rPr lang="fr-FR" sz="1400" b="1" i="0" dirty="0">
                <a:effectLst/>
                <a:latin typeface="Alegreya"/>
              </a:rPr>
              <a:t>créer les conditions favorables à un échange qualitatif et motivant :</a:t>
            </a:r>
            <a:r>
              <a:rPr lang="fr-FR" sz="1400" b="0" i="0" dirty="0">
                <a:effectLst/>
                <a:latin typeface="Alegreya"/>
              </a:rPr>
              <a:t> accueil, balisage du déroulement et disponibilité complète.</a:t>
            </a:r>
          </a:p>
          <a:p>
            <a:pPr>
              <a:lnSpc>
                <a:spcPct val="90000"/>
              </a:lnSpc>
              <a:buFont typeface="+mj-lt"/>
              <a:buAutoNum type="arabicPeriod"/>
            </a:pPr>
            <a:r>
              <a:rPr lang="fr-FR" sz="1400" b="0" i="0" dirty="0">
                <a:effectLst/>
                <a:latin typeface="Alegreya"/>
              </a:rPr>
              <a:t>Pour être motivant, le cœur de l’entretien (bilan de l’année écoulée et préparation de l’année à venir), doit être un </a:t>
            </a:r>
            <a:r>
              <a:rPr lang="fr-FR" sz="1400" b="1" i="0" dirty="0">
                <a:effectLst/>
                <a:latin typeface="Alegreya"/>
              </a:rPr>
              <a:t>véritable dialogue sur les objectifs</a:t>
            </a:r>
            <a:r>
              <a:rPr lang="fr-FR" sz="1400" b="0" i="0" dirty="0">
                <a:effectLst/>
                <a:latin typeface="Alegreya"/>
              </a:rPr>
              <a:t> n’éludant pas les moyens et les contraintes de l’environnement.</a:t>
            </a:r>
          </a:p>
          <a:p>
            <a:pPr>
              <a:lnSpc>
                <a:spcPct val="90000"/>
              </a:lnSpc>
              <a:buFont typeface="+mj-lt"/>
              <a:buAutoNum type="arabicPeriod"/>
            </a:pPr>
            <a:r>
              <a:rPr lang="fr-FR" sz="1400" b="0" i="0" dirty="0">
                <a:effectLst/>
                <a:latin typeface="Alegreya"/>
              </a:rPr>
              <a:t>Faire le </a:t>
            </a:r>
            <a:r>
              <a:rPr lang="fr-FR" sz="1400" b="1" i="0" dirty="0">
                <a:effectLst/>
                <a:latin typeface="Alegreya"/>
              </a:rPr>
              <a:t>bilan des échanges et des engagements mutuels</a:t>
            </a:r>
            <a:r>
              <a:rPr lang="fr-FR" sz="1400" b="0" i="0" dirty="0">
                <a:effectLst/>
                <a:latin typeface="Alegreya"/>
              </a:rPr>
              <a:t> en fin d’entretien permet de se prémunir de situations de désaccords, comme un refus du collaborateur de signer le compte-rendu de l’entretien.</a:t>
            </a:r>
          </a:p>
          <a:p>
            <a:pPr>
              <a:lnSpc>
                <a:spcPct val="90000"/>
              </a:lnSpc>
              <a:buFont typeface="+mj-lt"/>
              <a:buAutoNum type="arabicPeriod"/>
            </a:pPr>
            <a:r>
              <a:rPr lang="fr-FR" sz="1400" b="0" i="0" dirty="0">
                <a:effectLst/>
                <a:latin typeface="Alegreya"/>
              </a:rPr>
              <a:t>À l’issue de l’entretien, le management et la fonction RH </a:t>
            </a:r>
            <a:r>
              <a:rPr lang="fr-FR" sz="1400" b="1" i="0" dirty="0">
                <a:effectLst/>
                <a:latin typeface="Alegreya"/>
              </a:rPr>
              <a:t>analysent les besoins exprimés au niveau collectif et individuel afin de générer des plans d’actions sur mesure</a:t>
            </a:r>
            <a:r>
              <a:rPr lang="fr-FR" sz="1400" b="0" i="0" dirty="0">
                <a:effectLst/>
                <a:latin typeface="Alegreya"/>
              </a:rPr>
              <a:t>, mais aussi de faire un retour aux collaborateurs.</a:t>
            </a:r>
          </a:p>
        </p:txBody>
      </p:sp>
      <p:sp>
        <p:nvSpPr>
          <p:cNvPr id="4" name="Espace réservé du pied de page 3">
            <a:extLst>
              <a:ext uri="{FF2B5EF4-FFF2-40B4-BE49-F238E27FC236}">
                <a16:creationId xmlns:a16="http://schemas.microsoft.com/office/drawing/2014/main" id="{E644A3F7-CEC8-451F-B0B6-CFE6AE445927}"/>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E88344E9-0E8F-4B89-A5BA-E1CE891EE16A}"/>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46</a:t>
            </a:fld>
            <a:endParaRPr lang="en-US"/>
          </a:p>
        </p:txBody>
      </p:sp>
    </p:spTree>
    <p:extLst>
      <p:ext uri="{BB962C8B-B14F-4D97-AF65-F5344CB8AC3E}">
        <p14:creationId xmlns:p14="http://schemas.microsoft.com/office/powerpoint/2010/main" val="22918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A40365-CAC8-4C1C-9519-91796ECD65F8}"/>
              </a:ext>
            </a:extLst>
          </p:cNvPr>
          <p:cNvSpPr>
            <a:spLocks noGrp="1"/>
          </p:cNvSpPr>
          <p:nvPr>
            <p:ph type="title"/>
          </p:nvPr>
        </p:nvSpPr>
        <p:spPr>
          <a:xfrm>
            <a:off x="581192" y="702156"/>
            <a:ext cx="11029616" cy="1013800"/>
          </a:xfrm>
        </p:spPr>
        <p:txBody>
          <a:bodyPr>
            <a:normAutofit/>
          </a:bodyPr>
          <a:lstStyle/>
          <a:p>
            <a:r>
              <a:rPr lang="fr-FR" dirty="0"/>
              <a:t>Les entretiens annuels</a:t>
            </a:r>
          </a:p>
        </p:txBody>
      </p:sp>
      <p:sp>
        <p:nvSpPr>
          <p:cNvPr id="14" name="Rectangle 13">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5">
            <a:extLst>
              <a:ext uri="{FF2B5EF4-FFF2-40B4-BE49-F238E27FC236}">
                <a16:creationId xmlns:a16="http://schemas.microsoft.com/office/drawing/2014/main" id="{D6978273-3217-46C9-BBB6-4A464BA4B7FF}"/>
              </a:ext>
            </a:extLst>
          </p:cNvPr>
          <p:cNvPicPr>
            <a:picLocks noChangeAspect="1"/>
          </p:cNvPicPr>
          <p:nvPr/>
        </p:nvPicPr>
        <p:blipFill rotWithShape="1">
          <a:blip r:embed="rId2"/>
          <a:srcRect t="6070" r="-3" b="7416"/>
          <a:stretch/>
        </p:blipFill>
        <p:spPr>
          <a:xfrm>
            <a:off x="657225" y="2361056"/>
            <a:ext cx="4962525" cy="3649219"/>
          </a:xfrm>
          <a:prstGeom prst="rect">
            <a:avLst/>
          </a:prstGeom>
        </p:spPr>
      </p:pic>
      <p:sp>
        <p:nvSpPr>
          <p:cNvPr id="8" name="Espace réservé du contenu 7">
            <a:extLst>
              <a:ext uri="{FF2B5EF4-FFF2-40B4-BE49-F238E27FC236}">
                <a16:creationId xmlns:a16="http://schemas.microsoft.com/office/drawing/2014/main" id="{4C19D94A-052C-4388-BCF0-09988CDC78D5}"/>
              </a:ext>
            </a:extLst>
          </p:cNvPr>
          <p:cNvSpPr>
            <a:spLocks noGrp="1"/>
          </p:cNvSpPr>
          <p:nvPr>
            <p:ph idx="1"/>
          </p:nvPr>
        </p:nvSpPr>
        <p:spPr>
          <a:xfrm>
            <a:off x="6335805" y="2180496"/>
            <a:ext cx="5275001" cy="4045683"/>
          </a:xfrm>
        </p:spPr>
        <p:txBody>
          <a:bodyPr>
            <a:normAutofit/>
          </a:bodyPr>
          <a:lstStyle/>
          <a:p>
            <a:pPr marL="0" indent="0">
              <a:lnSpc>
                <a:spcPct val="90000"/>
              </a:lnSpc>
              <a:buNone/>
            </a:pPr>
            <a:r>
              <a:rPr lang="fr-FR" sz="1600" b="1" i="0" dirty="0">
                <a:effectLst/>
                <a:latin typeface="Alegreya SC"/>
              </a:rPr>
              <a:t>Méthodologie et conseils</a:t>
            </a:r>
            <a:endParaRPr lang="fr-FR" sz="1600" b="0" i="0" dirty="0">
              <a:effectLst/>
              <a:latin typeface="Alegreya"/>
            </a:endParaRPr>
          </a:p>
          <a:p>
            <a:pPr>
              <a:lnSpc>
                <a:spcPct val="90000"/>
              </a:lnSpc>
              <a:buFont typeface="Arial" panose="020B0604020202020204" pitchFamily="34" charset="0"/>
              <a:buChar char="•"/>
            </a:pPr>
            <a:r>
              <a:rPr lang="fr-FR" sz="1600" b="0" i="0" dirty="0">
                <a:effectLst/>
                <a:latin typeface="Alegreya"/>
              </a:rPr>
              <a:t>Pour être motivant, l’entretien ne doit pas être rebutant. On privilégiera donc une </a:t>
            </a:r>
            <a:r>
              <a:rPr lang="fr-FR" sz="1600" b="1" i="0" dirty="0">
                <a:effectLst/>
                <a:latin typeface="Alegreya"/>
              </a:rPr>
              <a:t>trame simple </a:t>
            </a:r>
            <a:r>
              <a:rPr lang="fr-FR" sz="1600" b="0" i="0" dirty="0">
                <a:effectLst/>
                <a:latin typeface="Alegreya"/>
              </a:rPr>
              <a:t>et un processus clair.</a:t>
            </a:r>
          </a:p>
          <a:p>
            <a:pPr>
              <a:lnSpc>
                <a:spcPct val="90000"/>
              </a:lnSpc>
              <a:buFont typeface="Arial" panose="020B0604020202020204" pitchFamily="34" charset="0"/>
              <a:buChar char="•"/>
            </a:pPr>
            <a:r>
              <a:rPr lang="fr-FR" sz="1600" b="0" i="0" dirty="0">
                <a:effectLst/>
                <a:latin typeface="Alegreya"/>
              </a:rPr>
              <a:t>Beaucoup de managers ne sont pas à l’aise dans la conduite d’entretien, notamment pour fixer un objectif ou faire un retour positif ou négatif. Une </a:t>
            </a:r>
            <a:r>
              <a:rPr lang="fr-FR" sz="1600" b="1" i="0" dirty="0">
                <a:effectLst/>
                <a:latin typeface="Alegreya"/>
              </a:rPr>
              <a:t>formation</a:t>
            </a:r>
            <a:r>
              <a:rPr lang="fr-FR" sz="1600" b="0" i="0" dirty="0">
                <a:effectLst/>
                <a:latin typeface="Alegreya"/>
              </a:rPr>
              <a:t> pourra les y aider.</a:t>
            </a:r>
          </a:p>
          <a:p>
            <a:pPr>
              <a:lnSpc>
                <a:spcPct val="90000"/>
              </a:lnSpc>
              <a:buFont typeface="Arial" panose="020B0604020202020204" pitchFamily="34" charset="0"/>
              <a:buChar char="•"/>
            </a:pPr>
            <a:r>
              <a:rPr lang="fr-FR" sz="1600" dirty="0">
                <a:latin typeface="Alegreya"/>
              </a:rPr>
              <a:t>A</a:t>
            </a:r>
            <a:r>
              <a:rPr lang="fr-FR" sz="1600" b="0" i="0" dirty="0">
                <a:effectLst/>
                <a:latin typeface="Alegreya"/>
              </a:rPr>
              <a:t>ider les managers à identifier en amont des solutions de développement motivantes correspondant aux besoins de l’entreprise.</a:t>
            </a:r>
          </a:p>
          <a:p>
            <a:pPr>
              <a:lnSpc>
                <a:spcPct val="90000"/>
              </a:lnSpc>
              <a:buFont typeface="Arial" panose="020B0604020202020204" pitchFamily="34" charset="0"/>
              <a:buChar char="•"/>
            </a:pPr>
            <a:r>
              <a:rPr lang="fr-FR" sz="1600" b="0" i="0" dirty="0">
                <a:effectLst/>
                <a:latin typeface="Alegreya"/>
              </a:rPr>
              <a:t>Tous les collaborateurs ne sont pas acteurs, proactifs ou même demandeurs. </a:t>
            </a:r>
            <a:r>
              <a:rPr lang="fr-FR" sz="1600" b="1" i="0" dirty="0">
                <a:effectLst/>
                <a:latin typeface="Alegreya"/>
              </a:rPr>
              <a:t>Former les collaborateurs </a:t>
            </a:r>
            <a:r>
              <a:rPr lang="fr-FR" sz="1600" b="0" i="0" dirty="0">
                <a:effectLst/>
                <a:latin typeface="Alegreya"/>
              </a:rPr>
              <a:t>peut aussi permettre de rendre l’exercice plus mobilisateur.</a:t>
            </a:r>
          </a:p>
        </p:txBody>
      </p:sp>
      <p:sp>
        <p:nvSpPr>
          <p:cNvPr id="4" name="Espace réservé du pied de page 3">
            <a:extLst>
              <a:ext uri="{FF2B5EF4-FFF2-40B4-BE49-F238E27FC236}">
                <a16:creationId xmlns:a16="http://schemas.microsoft.com/office/drawing/2014/main" id="{E644A3F7-CEC8-451F-B0B6-CFE6AE445927}"/>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E88344E9-0E8F-4B89-A5BA-E1CE891EE16A}"/>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47</a:t>
            </a:fld>
            <a:endParaRPr lang="en-US"/>
          </a:p>
        </p:txBody>
      </p:sp>
    </p:spTree>
    <p:extLst>
      <p:ext uri="{BB962C8B-B14F-4D97-AF65-F5344CB8AC3E}">
        <p14:creationId xmlns:p14="http://schemas.microsoft.com/office/powerpoint/2010/main" val="648535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70E81-A217-4FA3-B62C-00A81AD0FD7C}"/>
              </a:ext>
            </a:extLst>
          </p:cNvPr>
          <p:cNvSpPr>
            <a:spLocks noGrp="1"/>
          </p:cNvSpPr>
          <p:nvPr>
            <p:ph type="title"/>
          </p:nvPr>
        </p:nvSpPr>
        <p:spPr>
          <a:xfrm>
            <a:off x="581192" y="702156"/>
            <a:ext cx="11029616" cy="1013800"/>
          </a:xfrm>
        </p:spPr>
        <p:txBody>
          <a:bodyPr>
            <a:normAutofit/>
          </a:bodyPr>
          <a:lstStyle/>
          <a:p>
            <a:r>
              <a:rPr lang="fr-FR" dirty="0"/>
              <a:t>Le baromètre social et son plan d’action</a:t>
            </a:r>
          </a:p>
        </p:txBody>
      </p:sp>
      <p:pic>
        <p:nvPicPr>
          <p:cNvPr id="6" name="Image 5">
            <a:extLst>
              <a:ext uri="{FF2B5EF4-FFF2-40B4-BE49-F238E27FC236}">
                <a16:creationId xmlns:a16="http://schemas.microsoft.com/office/drawing/2014/main" id="{A8164020-FA03-4129-B4C4-D32B02FDC4FA}"/>
              </a:ext>
            </a:extLst>
          </p:cNvPr>
          <p:cNvPicPr>
            <a:picLocks noChangeAspect="1"/>
          </p:cNvPicPr>
          <p:nvPr/>
        </p:nvPicPr>
        <p:blipFill>
          <a:blip r:embed="rId2"/>
          <a:stretch>
            <a:fillRect/>
          </a:stretch>
        </p:blipFill>
        <p:spPr>
          <a:xfrm>
            <a:off x="657225" y="2752736"/>
            <a:ext cx="4962525" cy="2865858"/>
          </a:xfrm>
          <a:prstGeom prst="rect">
            <a:avLst/>
          </a:prstGeom>
        </p:spPr>
      </p:pic>
      <p:sp>
        <p:nvSpPr>
          <p:cNvPr id="3" name="Espace réservé du contenu 2">
            <a:extLst>
              <a:ext uri="{FF2B5EF4-FFF2-40B4-BE49-F238E27FC236}">
                <a16:creationId xmlns:a16="http://schemas.microsoft.com/office/drawing/2014/main" id="{99F63A32-8E5C-4F2F-844D-EA9F1B0CD089}"/>
              </a:ext>
            </a:extLst>
          </p:cNvPr>
          <p:cNvSpPr>
            <a:spLocks noGrp="1"/>
          </p:cNvSpPr>
          <p:nvPr>
            <p:ph idx="1"/>
          </p:nvPr>
        </p:nvSpPr>
        <p:spPr>
          <a:xfrm>
            <a:off x="6335805" y="2180496"/>
            <a:ext cx="5275001" cy="4045683"/>
          </a:xfrm>
        </p:spPr>
        <p:txBody>
          <a:bodyPr>
            <a:normAutofit/>
          </a:bodyPr>
          <a:lstStyle/>
          <a:p>
            <a:r>
              <a:rPr lang="fr-FR" dirty="0">
                <a:latin typeface="Alegreya"/>
              </a:rPr>
              <a:t>Questionnaire remis de manière anonyme et confidentielle à l'ensemble des collaborateurs d'une entreprise </a:t>
            </a:r>
          </a:p>
          <a:p>
            <a:r>
              <a:rPr lang="fr-FR" dirty="0">
                <a:latin typeface="Alegreya"/>
              </a:rPr>
              <a:t>Mesurer leur perception sur tel ou tel aspect de la vie courante ou de la politique RH de la société. </a:t>
            </a:r>
          </a:p>
          <a:p>
            <a:r>
              <a:rPr lang="fr-FR" dirty="0">
                <a:latin typeface="Alegreya"/>
              </a:rPr>
              <a:t>Porte, soit sur un thème précis que l'on cherche à analyser et mesurer, soit sur un ensemble plus large de thématiques. </a:t>
            </a:r>
          </a:p>
        </p:txBody>
      </p:sp>
      <p:sp>
        <p:nvSpPr>
          <p:cNvPr id="4" name="Espace réservé du pied de page 3">
            <a:extLst>
              <a:ext uri="{FF2B5EF4-FFF2-40B4-BE49-F238E27FC236}">
                <a16:creationId xmlns:a16="http://schemas.microsoft.com/office/drawing/2014/main" id="{AD2087AA-E4FE-4475-BC94-521767ABB412}"/>
              </a:ext>
            </a:extLst>
          </p:cNvPr>
          <p:cNvSpPr>
            <a:spLocks noGrp="1"/>
          </p:cNvSpPr>
          <p:nvPr>
            <p:ph type="ftr" sz="quarter" idx="11"/>
          </p:nvPr>
        </p:nvSpPr>
        <p:spPr>
          <a:xfrm>
            <a:off x="581192" y="6400800"/>
            <a:ext cx="691721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900" b="0" i="0" u="none" strike="noStrike" kern="1200" cap="all" spc="0" normalizeH="0" baseline="0" noProof="0">
                <a:ln>
                  <a:noFill/>
                </a:ln>
                <a:solidFill>
                  <a:srgbClr val="4590B8"/>
                </a:solidFill>
                <a:effectLst/>
                <a:uLnTx/>
                <a:uFillTx/>
                <a:latin typeface="Gill Sans MT" panose="020B0502020104020203"/>
                <a:ea typeface="+mn-ea"/>
                <a:cs typeface="+mn-cs"/>
              </a:rPr>
              <a:t>Sens &amp; Engagement - 2021 - Tous droits réservés </a:t>
            </a:r>
            <a:endParaRPr kumimoji="0" lang="en-US" sz="900" b="0" i="0" u="none" strike="noStrike" kern="1200" cap="all" spc="0" normalizeH="0" baseline="0" noProof="0">
              <a:ln>
                <a:noFill/>
              </a:ln>
              <a:solidFill>
                <a:srgbClr val="4590B8"/>
              </a:solidFill>
              <a:effectLst/>
              <a:uLnTx/>
              <a:uFillTx/>
              <a:latin typeface="Gill Sans MT" panose="020B0502020104020203"/>
              <a:ea typeface="+mn-ea"/>
              <a:cs typeface="+mn-cs"/>
            </a:endParaRPr>
          </a:p>
        </p:txBody>
      </p:sp>
      <p:sp>
        <p:nvSpPr>
          <p:cNvPr id="5" name="Espace réservé du numéro de diapositive 4">
            <a:extLst>
              <a:ext uri="{FF2B5EF4-FFF2-40B4-BE49-F238E27FC236}">
                <a16:creationId xmlns:a16="http://schemas.microsoft.com/office/drawing/2014/main" id="{E34D4B33-7FD9-4D12-8FE2-80BF7C355A29}"/>
              </a:ext>
            </a:extLst>
          </p:cNvPr>
          <p:cNvSpPr>
            <a:spLocks noGrp="1"/>
          </p:cNvSpPr>
          <p:nvPr>
            <p:ph type="sldNum" sz="quarter" idx="12"/>
          </p:nvPr>
        </p:nvSpPr>
        <p:spPr>
          <a:xfrm>
            <a:off x="10558300" y="6400800"/>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48</a:t>
            </a:fld>
            <a:endParaRPr kumimoji="0" lang="en-US" sz="900" b="0" i="0" u="none" strike="noStrike" kern="1200" cap="none" spc="0" normalizeH="0" baseline="0" noProof="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098065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70E81-A217-4FA3-B62C-00A81AD0FD7C}"/>
              </a:ext>
            </a:extLst>
          </p:cNvPr>
          <p:cNvSpPr>
            <a:spLocks noGrp="1"/>
          </p:cNvSpPr>
          <p:nvPr>
            <p:ph type="title"/>
          </p:nvPr>
        </p:nvSpPr>
        <p:spPr>
          <a:xfrm>
            <a:off x="581192" y="702156"/>
            <a:ext cx="11029616" cy="1013800"/>
          </a:xfrm>
        </p:spPr>
        <p:txBody>
          <a:bodyPr>
            <a:normAutofit/>
          </a:bodyPr>
          <a:lstStyle/>
          <a:p>
            <a:r>
              <a:rPr lang="fr-FR" dirty="0"/>
              <a:t>Le baromètre social et son plan d’action</a:t>
            </a:r>
          </a:p>
        </p:txBody>
      </p:sp>
      <p:pic>
        <p:nvPicPr>
          <p:cNvPr id="6" name="Image 5">
            <a:extLst>
              <a:ext uri="{FF2B5EF4-FFF2-40B4-BE49-F238E27FC236}">
                <a16:creationId xmlns:a16="http://schemas.microsoft.com/office/drawing/2014/main" id="{A8164020-FA03-4129-B4C4-D32B02FDC4FA}"/>
              </a:ext>
            </a:extLst>
          </p:cNvPr>
          <p:cNvPicPr>
            <a:picLocks noChangeAspect="1"/>
          </p:cNvPicPr>
          <p:nvPr/>
        </p:nvPicPr>
        <p:blipFill>
          <a:blip r:embed="rId2"/>
          <a:stretch>
            <a:fillRect/>
          </a:stretch>
        </p:blipFill>
        <p:spPr>
          <a:xfrm>
            <a:off x="657225" y="2752736"/>
            <a:ext cx="4962525" cy="2865858"/>
          </a:xfrm>
          <a:prstGeom prst="rect">
            <a:avLst/>
          </a:prstGeom>
        </p:spPr>
      </p:pic>
      <p:sp>
        <p:nvSpPr>
          <p:cNvPr id="3" name="Espace réservé du contenu 2">
            <a:extLst>
              <a:ext uri="{FF2B5EF4-FFF2-40B4-BE49-F238E27FC236}">
                <a16:creationId xmlns:a16="http://schemas.microsoft.com/office/drawing/2014/main" id="{99F63A32-8E5C-4F2F-844D-EA9F1B0CD089}"/>
              </a:ext>
            </a:extLst>
          </p:cNvPr>
          <p:cNvSpPr>
            <a:spLocks noGrp="1"/>
          </p:cNvSpPr>
          <p:nvPr>
            <p:ph idx="1"/>
          </p:nvPr>
        </p:nvSpPr>
        <p:spPr>
          <a:xfrm>
            <a:off x="6335805" y="2180496"/>
            <a:ext cx="5275001" cy="4045683"/>
          </a:xfrm>
        </p:spPr>
        <p:txBody>
          <a:bodyPr>
            <a:normAutofit/>
          </a:bodyPr>
          <a:lstStyle/>
          <a:p>
            <a:r>
              <a:rPr lang="fr-FR" dirty="0">
                <a:latin typeface="Alegreya"/>
              </a:rPr>
              <a:t>Outil très puissant de mesure de la "performance" d'une société dans son ensemble. </a:t>
            </a:r>
          </a:p>
          <a:p>
            <a:r>
              <a:rPr lang="fr-FR" dirty="0">
                <a:latin typeface="Alegreya"/>
              </a:rPr>
              <a:t>Permet d'obtenir une perception assez fine du "climat social" qui règne au sein de l'entreprise. </a:t>
            </a:r>
          </a:p>
          <a:p>
            <a:r>
              <a:rPr lang="fr-FR" dirty="0">
                <a:latin typeface="Alegreya"/>
              </a:rPr>
              <a:t>Permet de réaliser, simplement et très efficacement, un audit précis sur les principaux sujets et enjeux liés aux ressources humaines et au fonctionnement de l'entreprise </a:t>
            </a:r>
          </a:p>
          <a:p>
            <a:r>
              <a:rPr lang="fr-FR" dirty="0">
                <a:latin typeface="Alegreya"/>
              </a:rPr>
              <a:t>Détecter et appréhender d'éventuels risques sociaux au sein d'une organisation (risques de conflits sociaux et risques dits "psychosociaux").</a:t>
            </a:r>
          </a:p>
        </p:txBody>
      </p:sp>
      <p:sp>
        <p:nvSpPr>
          <p:cNvPr id="4" name="Espace réservé du pied de page 3">
            <a:extLst>
              <a:ext uri="{FF2B5EF4-FFF2-40B4-BE49-F238E27FC236}">
                <a16:creationId xmlns:a16="http://schemas.microsoft.com/office/drawing/2014/main" id="{AD2087AA-E4FE-4475-BC94-521767ABB412}"/>
              </a:ext>
            </a:extLst>
          </p:cNvPr>
          <p:cNvSpPr>
            <a:spLocks noGrp="1"/>
          </p:cNvSpPr>
          <p:nvPr>
            <p:ph type="ftr" sz="quarter" idx="11"/>
          </p:nvPr>
        </p:nvSpPr>
        <p:spPr>
          <a:xfrm>
            <a:off x="581192" y="6400800"/>
            <a:ext cx="691721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900" b="0" i="0" u="none" strike="noStrike" kern="1200" cap="all" spc="0" normalizeH="0" baseline="0" noProof="0">
                <a:ln>
                  <a:noFill/>
                </a:ln>
                <a:solidFill>
                  <a:srgbClr val="4590B8"/>
                </a:solidFill>
                <a:effectLst/>
                <a:uLnTx/>
                <a:uFillTx/>
                <a:latin typeface="Gill Sans MT" panose="020B0502020104020203"/>
                <a:ea typeface="+mn-ea"/>
                <a:cs typeface="+mn-cs"/>
              </a:rPr>
              <a:t>Sens &amp; Engagement - 2021 - Tous droits réservés </a:t>
            </a:r>
            <a:endParaRPr kumimoji="0" lang="en-US" sz="900" b="0" i="0" u="none" strike="noStrike" kern="1200" cap="all" spc="0" normalizeH="0" baseline="0" noProof="0">
              <a:ln>
                <a:noFill/>
              </a:ln>
              <a:solidFill>
                <a:srgbClr val="4590B8"/>
              </a:solidFill>
              <a:effectLst/>
              <a:uLnTx/>
              <a:uFillTx/>
              <a:latin typeface="Gill Sans MT" panose="020B0502020104020203"/>
              <a:ea typeface="+mn-ea"/>
              <a:cs typeface="+mn-cs"/>
            </a:endParaRPr>
          </a:p>
        </p:txBody>
      </p:sp>
      <p:sp>
        <p:nvSpPr>
          <p:cNvPr id="5" name="Espace réservé du numéro de diapositive 4">
            <a:extLst>
              <a:ext uri="{FF2B5EF4-FFF2-40B4-BE49-F238E27FC236}">
                <a16:creationId xmlns:a16="http://schemas.microsoft.com/office/drawing/2014/main" id="{E34D4B33-7FD9-4D12-8FE2-80BF7C355A29}"/>
              </a:ext>
            </a:extLst>
          </p:cNvPr>
          <p:cNvSpPr>
            <a:spLocks noGrp="1"/>
          </p:cNvSpPr>
          <p:nvPr>
            <p:ph type="sldNum" sz="quarter" idx="12"/>
          </p:nvPr>
        </p:nvSpPr>
        <p:spPr>
          <a:xfrm>
            <a:off x="10558300" y="6400800"/>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49</a:t>
            </a:fld>
            <a:endParaRPr kumimoji="0" lang="en-US" sz="900" b="0" i="0" u="none" strike="noStrike" kern="1200" cap="none" spc="0" normalizeH="0" baseline="0" noProof="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99374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36518-D291-4534-8F84-D14B77754C35}"/>
              </a:ext>
            </a:extLst>
          </p:cNvPr>
          <p:cNvSpPr>
            <a:spLocks noGrp="1"/>
          </p:cNvSpPr>
          <p:nvPr>
            <p:ph type="title"/>
          </p:nvPr>
        </p:nvSpPr>
        <p:spPr/>
        <p:txBody>
          <a:bodyPr/>
          <a:lstStyle/>
          <a:p>
            <a:r>
              <a:rPr lang="fr-FR" dirty="0"/>
              <a:t>Besoins exprimés par les salariés</a:t>
            </a:r>
          </a:p>
        </p:txBody>
      </p:sp>
      <p:pic>
        <p:nvPicPr>
          <p:cNvPr id="6" name="Espace réservé du contenu 5">
            <a:extLst>
              <a:ext uri="{FF2B5EF4-FFF2-40B4-BE49-F238E27FC236}">
                <a16:creationId xmlns:a16="http://schemas.microsoft.com/office/drawing/2014/main" id="{7E11AE5D-C9DF-40B1-87DD-BD8FB3299695}"/>
              </a:ext>
            </a:extLst>
          </p:cNvPr>
          <p:cNvPicPr>
            <a:picLocks noGrp="1" noChangeAspect="1"/>
          </p:cNvPicPr>
          <p:nvPr>
            <p:ph idx="1"/>
          </p:nvPr>
        </p:nvPicPr>
        <p:blipFill>
          <a:blip r:embed="rId2"/>
          <a:stretch>
            <a:fillRect/>
          </a:stretch>
        </p:blipFill>
        <p:spPr>
          <a:xfrm>
            <a:off x="3453414" y="1908447"/>
            <a:ext cx="4961655" cy="4984209"/>
          </a:xfrm>
          <a:prstGeom prst="rect">
            <a:avLst/>
          </a:prstGeom>
        </p:spPr>
      </p:pic>
      <p:sp>
        <p:nvSpPr>
          <p:cNvPr id="4" name="Espace réservé du pied de page 3">
            <a:extLst>
              <a:ext uri="{FF2B5EF4-FFF2-40B4-BE49-F238E27FC236}">
                <a16:creationId xmlns:a16="http://schemas.microsoft.com/office/drawing/2014/main" id="{8AEA3B90-C4BD-4F23-A476-B57A5FD46D38}"/>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28301BC0-32E8-4690-A2F8-9C7A3B49DDF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091641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407D3-0D11-44AA-9D75-74BE8A0182A1}"/>
              </a:ext>
            </a:extLst>
          </p:cNvPr>
          <p:cNvSpPr>
            <a:spLocks noGrp="1"/>
          </p:cNvSpPr>
          <p:nvPr>
            <p:ph type="title"/>
          </p:nvPr>
        </p:nvSpPr>
        <p:spPr>
          <a:xfrm>
            <a:off x="581192" y="702156"/>
            <a:ext cx="11029616" cy="1013800"/>
          </a:xfrm>
        </p:spPr>
        <p:txBody>
          <a:bodyPr>
            <a:normAutofit/>
          </a:bodyPr>
          <a:lstStyle/>
          <a:p>
            <a:r>
              <a:rPr lang="fr-FR" dirty="0"/>
              <a:t>Le baromètre social et son plan d’action</a:t>
            </a:r>
          </a:p>
        </p:txBody>
      </p:sp>
      <p:pic>
        <p:nvPicPr>
          <p:cNvPr id="6" name="Image 5">
            <a:extLst>
              <a:ext uri="{FF2B5EF4-FFF2-40B4-BE49-F238E27FC236}">
                <a16:creationId xmlns:a16="http://schemas.microsoft.com/office/drawing/2014/main" id="{4C78202F-D039-4CD8-95F1-5D444EE69BEF}"/>
              </a:ext>
            </a:extLst>
          </p:cNvPr>
          <p:cNvPicPr>
            <a:picLocks noChangeAspect="1"/>
          </p:cNvPicPr>
          <p:nvPr/>
        </p:nvPicPr>
        <p:blipFill rotWithShape="1">
          <a:blip r:embed="rId2"/>
          <a:srcRect l="6235" r="2314" b="1"/>
          <a:stretch/>
        </p:blipFill>
        <p:spPr>
          <a:xfrm>
            <a:off x="657225" y="2361056"/>
            <a:ext cx="4962525" cy="3649219"/>
          </a:xfrm>
          <a:prstGeom prst="rect">
            <a:avLst/>
          </a:prstGeom>
        </p:spPr>
      </p:pic>
      <p:sp>
        <p:nvSpPr>
          <p:cNvPr id="3" name="Espace réservé du contenu 2">
            <a:extLst>
              <a:ext uri="{FF2B5EF4-FFF2-40B4-BE49-F238E27FC236}">
                <a16:creationId xmlns:a16="http://schemas.microsoft.com/office/drawing/2014/main" id="{A32AAF8C-E944-4DFD-A09C-11C75CC17610}"/>
              </a:ext>
            </a:extLst>
          </p:cNvPr>
          <p:cNvSpPr>
            <a:spLocks noGrp="1"/>
          </p:cNvSpPr>
          <p:nvPr>
            <p:ph idx="1"/>
          </p:nvPr>
        </p:nvSpPr>
        <p:spPr>
          <a:xfrm>
            <a:off x="6335805" y="2180496"/>
            <a:ext cx="5275001" cy="4045683"/>
          </a:xfrm>
        </p:spPr>
        <p:txBody>
          <a:bodyPr>
            <a:normAutofit/>
          </a:bodyPr>
          <a:lstStyle/>
          <a:p>
            <a:pPr>
              <a:buFont typeface="Arial" panose="020B0604020202020204" pitchFamily="34" charset="0"/>
              <a:buChar char="•"/>
            </a:pPr>
            <a:r>
              <a:rPr lang="fr-FR" b="0" i="0" dirty="0">
                <a:effectLst/>
                <a:latin typeface="Open Sans" panose="020B0606030504020204" pitchFamily="34" charset="0"/>
              </a:rPr>
              <a:t>L’engagement et l’adhésion</a:t>
            </a:r>
          </a:p>
          <a:p>
            <a:pPr>
              <a:buFont typeface="Arial" panose="020B0604020202020204" pitchFamily="34" charset="0"/>
              <a:buChar char="•"/>
            </a:pPr>
            <a:r>
              <a:rPr lang="fr-FR" b="0" i="0" dirty="0">
                <a:effectLst/>
                <a:latin typeface="Open Sans" panose="020B0606030504020204" pitchFamily="34" charset="0"/>
              </a:rPr>
              <a:t>La hiérarchie et l’autonomie</a:t>
            </a:r>
          </a:p>
          <a:p>
            <a:pPr>
              <a:buFont typeface="Arial" panose="020B0604020202020204" pitchFamily="34" charset="0"/>
              <a:buChar char="•"/>
            </a:pPr>
            <a:r>
              <a:rPr lang="fr-FR" b="0" i="0" dirty="0">
                <a:effectLst/>
                <a:latin typeface="Open Sans" panose="020B0606030504020204" pitchFamily="34" charset="0"/>
              </a:rPr>
              <a:t>La qualité de vie au travail</a:t>
            </a:r>
          </a:p>
          <a:p>
            <a:pPr>
              <a:buFont typeface="Arial" panose="020B0604020202020204" pitchFamily="34" charset="0"/>
              <a:buChar char="•"/>
            </a:pPr>
            <a:r>
              <a:rPr lang="fr-FR" b="0" i="0" dirty="0">
                <a:effectLst/>
                <a:latin typeface="Open Sans" panose="020B0606030504020204" pitchFamily="34" charset="0"/>
              </a:rPr>
              <a:t>Le poste occupé et les missions</a:t>
            </a:r>
          </a:p>
          <a:p>
            <a:pPr>
              <a:buFont typeface="Arial" panose="020B0604020202020204" pitchFamily="34" charset="0"/>
              <a:buChar char="•"/>
            </a:pPr>
            <a:r>
              <a:rPr lang="fr-FR" b="0" i="0" dirty="0">
                <a:effectLst/>
                <a:latin typeface="Open Sans" panose="020B0606030504020204" pitchFamily="34" charset="0"/>
              </a:rPr>
              <a:t>Les conditions de travail</a:t>
            </a:r>
          </a:p>
          <a:p>
            <a:pPr>
              <a:buFont typeface="Arial" panose="020B0604020202020204" pitchFamily="34" charset="0"/>
              <a:buChar char="•"/>
            </a:pPr>
            <a:r>
              <a:rPr lang="fr-FR" b="0" i="0" dirty="0">
                <a:effectLst/>
                <a:latin typeface="Open Sans" panose="020B0606030504020204" pitchFamily="34" charset="0"/>
              </a:rPr>
              <a:t>La communication et le relationnel</a:t>
            </a:r>
          </a:p>
          <a:p>
            <a:pPr>
              <a:buFont typeface="Arial" panose="020B0604020202020204" pitchFamily="34" charset="0"/>
              <a:buChar char="•"/>
            </a:pPr>
            <a:endParaRPr lang="fr-FR" dirty="0">
              <a:latin typeface="Open Sans" panose="020B0606030504020204" pitchFamily="34" charset="0"/>
            </a:endParaRPr>
          </a:p>
          <a:p>
            <a:pPr marL="0" indent="0">
              <a:buNone/>
            </a:pPr>
            <a:r>
              <a:rPr lang="fr-FR" b="0" i="0" dirty="0">
                <a:effectLst/>
                <a:latin typeface="Open Sans" panose="020B0606030504020204" pitchFamily="34" charset="0"/>
              </a:rPr>
              <a:t>+ valeurs</a:t>
            </a:r>
          </a:p>
          <a:p>
            <a:endParaRPr lang="fr-FR" dirty="0"/>
          </a:p>
        </p:txBody>
      </p:sp>
      <p:sp>
        <p:nvSpPr>
          <p:cNvPr id="4" name="Espace réservé du pied de page 3">
            <a:extLst>
              <a:ext uri="{FF2B5EF4-FFF2-40B4-BE49-F238E27FC236}">
                <a16:creationId xmlns:a16="http://schemas.microsoft.com/office/drawing/2014/main" id="{055EA020-D9BB-49DA-81F4-EF55F474DCE8}"/>
              </a:ext>
            </a:extLst>
          </p:cNvPr>
          <p:cNvSpPr>
            <a:spLocks noGrp="1"/>
          </p:cNvSpPr>
          <p:nvPr>
            <p:ph type="ftr" sz="quarter" idx="11"/>
          </p:nvPr>
        </p:nvSpPr>
        <p:spPr>
          <a:xfrm>
            <a:off x="581192" y="6400800"/>
            <a:ext cx="6917210"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fr-FR" sz="900" b="0" i="0" u="none" strike="noStrike" kern="1200" cap="all" spc="0" normalizeH="0" baseline="0" noProof="0">
                <a:ln>
                  <a:noFill/>
                </a:ln>
                <a:solidFill>
                  <a:srgbClr val="4590B8"/>
                </a:solidFill>
                <a:effectLst/>
                <a:uLnTx/>
                <a:uFillTx/>
                <a:latin typeface="Gill Sans MT" panose="020B0502020104020203"/>
                <a:ea typeface="+mn-ea"/>
                <a:cs typeface="+mn-cs"/>
              </a:rPr>
              <a:t>Sens &amp; Engagement - 2021 - Tous droits réservés </a:t>
            </a:r>
            <a:endParaRPr kumimoji="0" lang="en-US" sz="900" b="0" i="0" u="none" strike="noStrike" kern="1200" cap="all" spc="0" normalizeH="0" baseline="0" noProof="0">
              <a:ln>
                <a:noFill/>
              </a:ln>
              <a:solidFill>
                <a:srgbClr val="4590B8"/>
              </a:solidFill>
              <a:effectLst/>
              <a:uLnTx/>
              <a:uFillTx/>
              <a:latin typeface="Gill Sans MT" panose="020B0502020104020203"/>
              <a:ea typeface="+mn-ea"/>
              <a:cs typeface="+mn-cs"/>
            </a:endParaRPr>
          </a:p>
        </p:txBody>
      </p:sp>
      <p:sp>
        <p:nvSpPr>
          <p:cNvPr id="5" name="Espace réservé du numéro de diapositive 4">
            <a:extLst>
              <a:ext uri="{FF2B5EF4-FFF2-40B4-BE49-F238E27FC236}">
                <a16:creationId xmlns:a16="http://schemas.microsoft.com/office/drawing/2014/main" id="{4AE5527D-B3BF-4982-B52C-AF9D09FBE242}"/>
              </a:ext>
            </a:extLst>
          </p:cNvPr>
          <p:cNvSpPr>
            <a:spLocks noGrp="1"/>
          </p:cNvSpPr>
          <p:nvPr>
            <p:ph type="sldNum" sz="quarter" idx="12"/>
          </p:nvPr>
        </p:nvSpPr>
        <p:spPr>
          <a:xfrm>
            <a:off x="10558300" y="6400800"/>
            <a:ext cx="1052508"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50</a:t>
            </a:fld>
            <a:endParaRPr kumimoji="0" lang="en-US" sz="900" b="0" i="0" u="none" strike="noStrike" kern="1200" cap="none" spc="0" normalizeH="0" baseline="0" noProof="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80477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21E1F-1A66-4D62-9979-60FDE998E41E}"/>
              </a:ext>
            </a:extLst>
          </p:cNvPr>
          <p:cNvSpPr>
            <a:spLocks noGrp="1"/>
          </p:cNvSpPr>
          <p:nvPr>
            <p:ph type="title"/>
          </p:nvPr>
        </p:nvSpPr>
        <p:spPr/>
        <p:txBody>
          <a:bodyPr/>
          <a:lstStyle/>
          <a:p>
            <a:r>
              <a:rPr lang="fr-FR" dirty="0"/>
              <a:t>Une charte de management basée sur les valeurs de l’entreprise</a:t>
            </a:r>
          </a:p>
        </p:txBody>
      </p:sp>
      <p:pic>
        <p:nvPicPr>
          <p:cNvPr id="6" name="Espace réservé du contenu 5">
            <a:extLst>
              <a:ext uri="{FF2B5EF4-FFF2-40B4-BE49-F238E27FC236}">
                <a16:creationId xmlns:a16="http://schemas.microsoft.com/office/drawing/2014/main" id="{9472ABC6-C068-4730-A3ED-77A98ECD6947}"/>
              </a:ext>
            </a:extLst>
          </p:cNvPr>
          <p:cNvPicPr>
            <a:picLocks noGrp="1" noChangeAspect="1"/>
          </p:cNvPicPr>
          <p:nvPr>
            <p:ph idx="1"/>
          </p:nvPr>
        </p:nvPicPr>
        <p:blipFill>
          <a:blip r:embed="rId2"/>
          <a:stretch>
            <a:fillRect/>
          </a:stretch>
        </p:blipFill>
        <p:spPr>
          <a:xfrm>
            <a:off x="0" y="2456135"/>
            <a:ext cx="8419877" cy="3678238"/>
          </a:xfrm>
          <a:prstGeom prst="rect">
            <a:avLst/>
          </a:prstGeom>
        </p:spPr>
      </p:pic>
      <p:sp>
        <p:nvSpPr>
          <p:cNvPr id="4" name="Espace réservé du pied de page 3">
            <a:extLst>
              <a:ext uri="{FF2B5EF4-FFF2-40B4-BE49-F238E27FC236}">
                <a16:creationId xmlns:a16="http://schemas.microsoft.com/office/drawing/2014/main" id="{CDE20DC0-39FB-4DC1-8F0E-8307934D5FE0}"/>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1E1AA6DC-AFF5-4092-934B-C19CF7D5E81E}"/>
              </a:ext>
            </a:extLst>
          </p:cNvPr>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7" name="Image 6">
            <a:extLst>
              <a:ext uri="{FF2B5EF4-FFF2-40B4-BE49-F238E27FC236}">
                <a16:creationId xmlns:a16="http://schemas.microsoft.com/office/drawing/2014/main" id="{F07C43C6-3F4B-405C-88FF-46A8653AAC2C}"/>
              </a:ext>
            </a:extLst>
          </p:cNvPr>
          <p:cNvPicPr>
            <a:picLocks noChangeAspect="1"/>
          </p:cNvPicPr>
          <p:nvPr/>
        </p:nvPicPr>
        <p:blipFill>
          <a:blip r:embed="rId3"/>
          <a:stretch>
            <a:fillRect/>
          </a:stretch>
        </p:blipFill>
        <p:spPr>
          <a:xfrm>
            <a:off x="8571131" y="2045969"/>
            <a:ext cx="2658086" cy="4133446"/>
          </a:xfrm>
          <a:prstGeom prst="rect">
            <a:avLst/>
          </a:prstGeom>
        </p:spPr>
      </p:pic>
    </p:spTree>
    <p:extLst>
      <p:ext uri="{BB962C8B-B14F-4D97-AF65-F5344CB8AC3E}">
        <p14:creationId xmlns:p14="http://schemas.microsoft.com/office/powerpoint/2010/main" val="1380277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C433FBD6-82C9-4664-A2C9-F58BFB06C0A1}"/>
              </a:ext>
            </a:extLst>
          </p:cNvPr>
          <p:cNvPicPr>
            <a:picLocks noChangeAspect="1"/>
          </p:cNvPicPr>
          <p:nvPr/>
        </p:nvPicPr>
        <p:blipFill>
          <a:blip r:embed="rId2"/>
          <a:stretch>
            <a:fillRect/>
          </a:stretch>
        </p:blipFill>
        <p:spPr>
          <a:xfrm>
            <a:off x="1412395" y="1208531"/>
            <a:ext cx="4202375" cy="4735069"/>
          </a:xfrm>
          <a:prstGeom prst="rect">
            <a:avLst/>
          </a:prstGeom>
        </p:spPr>
      </p:pic>
      <p:sp>
        <p:nvSpPr>
          <p:cNvPr id="21" name="Rectangle 20">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5BD46EAB-BAD3-428D-9841-736C36C8C26F}"/>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a:solidFill>
                  <a:srgbClr val="FFFFFF"/>
                </a:solidFill>
              </a:rPr>
              <a:t>Merci de votre participation</a:t>
            </a:r>
          </a:p>
        </p:txBody>
      </p:sp>
      <p:sp>
        <p:nvSpPr>
          <p:cNvPr id="3" name="Espace réservé du texte 2">
            <a:extLst>
              <a:ext uri="{FF2B5EF4-FFF2-40B4-BE49-F238E27FC236}">
                <a16:creationId xmlns:a16="http://schemas.microsoft.com/office/drawing/2014/main" id="{962B425D-7B3D-40C6-9CC3-3EC1FC3834D2}"/>
              </a:ext>
            </a:extLst>
          </p:cNvPr>
          <p:cNvSpPr>
            <a:spLocks noGrp="1"/>
          </p:cNvSpPr>
          <p:nvPr>
            <p:ph type="body" idx="1"/>
          </p:nvPr>
        </p:nvSpPr>
        <p:spPr>
          <a:xfrm>
            <a:off x="7261934" y="3505095"/>
            <a:ext cx="4115917" cy="1733655"/>
          </a:xfrm>
        </p:spPr>
        <p:txBody>
          <a:bodyPr vert="horz" lIns="91440" tIns="45720" rIns="91440" bIns="45720" rtlCol="0" anchor="t">
            <a:normAutofit/>
          </a:bodyPr>
          <a:lstStyle/>
          <a:p>
            <a:endParaRPr lang="en-US" sz="1600">
              <a:solidFill>
                <a:schemeClr val="bg2"/>
              </a:solidFill>
            </a:endParaRPr>
          </a:p>
        </p:txBody>
      </p:sp>
      <p:sp>
        <p:nvSpPr>
          <p:cNvPr id="4" name="Espace réservé du pied de page 3">
            <a:extLst>
              <a:ext uri="{FF2B5EF4-FFF2-40B4-BE49-F238E27FC236}">
                <a16:creationId xmlns:a16="http://schemas.microsoft.com/office/drawing/2014/main" id="{B9154CAF-B478-440D-B855-6391D9ACD92F}"/>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914400">
              <a:spcAft>
                <a:spcPts val="600"/>
              </a:spcAft>
            </a:pPr>
            <a:r>
              <a:rPr lang="en-US" kern="1200" cap="all">
                <a:solidFill>
                  <a:schemeClr val="accent1">
                    <a:lumMod val="75000"/>
                    <a:lumOff val="25000"/>
                  </a:schemeClr>
                </a:solidFill>
                <a:latin typeface="+mn-lt"/>
                <a:ea typeface="+mn-ea"/>
                <a:cs typeface="+mn-cs"/>
              </a:rPr>
              <a:t>Sens &amp; Engagement - 2022 - Tous droits réservés </a:t>
            </a:r>
          </a:p>
        </p:txBody>
      </p:sp>
      <p:sp>
        <p:nvSpPr>
          <p:cNvPr id="5" name="Espace réservé du numéro de diapositive 4">
            <a:extLst>
              <a:ext uri="{FF2B5EF4-FFF2-40B4-BE49-F238E27FC236}">
                <a16:creationId xmlns:a16="http://schemas.microsoft.com/office/drawing/2014/main" id="{F81394E3-D47E-4160-B696-086BE7831102}"/>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52</a:t>
            </a:fld>
            <a:endParaRPr lang="en-US"/>
          </a:p>
        </p:txBody>
      </p:sp>
    </p:spTree>
    <p:extLst>
      <p:ext uri="{BB962C8B-B14F-4D97-AF65-F5344CB8AC3E}">
        <p14:creationId xmlns:p14="http://schemas.microsoft.com/office/powerpoint/2010/main" val="76010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AD286-9A3E-48E0-A683-DF89EFC97888}"/>
              </a:ext>
            </a:extLst>
          </p:cNvPr>
          <p:cNvSpPr>
            <a:spLocks noGrp="1"/>
          </p:cNvSpPr>
          <p:nvPr>
            <p:ph type="title"/>
          </p:nvPr>
        </p:nvSpPr>
        <p:spPr/>
        <p:txBody>
          <a:bodyPr/>
          <a:lstStyle/>
          <a:p>
            <a:r>
              <a:rPr lang="fr-FR" dirty="0"/>
              <a:t>Travail en équipe</a:t>
            </a:r>
          </a:p>
        </p:txBody>
      </p:sp>
      <p:sp>
        <p:nvSpPr>
          <p:cNvPr id="3" name="Espace réservé du contenu 2">
            <a:extLst>
              <a:ext uri="{FF2B5EF4-FFF2-40B4-BE49-F238E27FC236}">
                <a16:creationId xmlns:a16="http://schemas.microsoft.com/office/drawing/2014/main" id="{A9D07F3E-0E30-42D5-BCC5-068696CEC46B}"/>
              </a:ext>
            </a:extLst>
          </p:cNvPr>
          <p:cNvSpPr>
            <a:spLocks noGrp="1"/>
          </p:cNvSpPr>
          <p:nvPr>
            <p:ph idx="1"/>
          </p:nvPr>
        </p:nvSpPr>
        <p:spPr/>
        <p:txBody>
          <a:bodyPr/>
          <a:lstStyle/>
          <a:p>
            <a:r>
              <a:rPr lang="fr-FR" dirty="0"/>
              <a:t>Le </a:t>
            </a:r>
            <a:r>
              <a:rPr lang="fr-FR" b="1" dirty="0"/>
              <a:t>travail en équipe </a:t>
            </a:r>
            <a:r>
              <a:rPr lang="fr-FR" dirty="0"/>
              <a:t>est désormais une </a:t>
            </a:r>
            <a:r>
              <a:rPr lang="fr-FR" b="1" dirty="0"/>
              <a:t>pratique prédominante en organisation </a:t>
            </a:r>
            <a:r>
              <a:rPr lang="fr-FR" dirty="0"/>
              <a:t>depuis plusieurs années (Mathieu et al., 2014, 2015 ; Salas et al., 2015),</a:t>
            </a:r>
          </a:p>
          <a:p>
            <a:r>
              <a:rPr lang="fr-FR" dirty="0"/>
              <a:t>Raisons : </a:t>
            </a:r>
          </a:p>
          <a:p>
            <a:pPr lvl="1"/>
            <a:r>
              <a:rPr lang="fr-FR" dirty="0"/>
              <a:t>La combinaison des savoir-faire, de l’expertise et des ressources des membres d’une équipe amène l’équipe à améliorer la rapidité et l’efficacité avec lesquelles elle réalise ses tâches (McComb et al., 1999). </a:t>
            </a:r>
          </a:p>
          <a:p>
            <a:pPr lvl="1"/>
            <a:r>
              <a:rPr lang="fr-FR" dirty="0"/>
              <a:t>Productivité</a:t>
            </a:r>
          </a:p>
          <a:p>
            <a:pPr lvl="1"/>
            <a:r>
              <a:rPr lang="fr-FR" dirty="0"/>
              <a:t>Innovation </a:t>
            </a:r>
          </a:p>
          <a:p>
            <a:pPr lvl="1"/>
            <a:r>
              <a:rPr lang="fr-FR" dirty="0"/>
              <a:t>Satisfaction des employés</a:t>
            </a:r>
          </a:p>
          <a:p>
            <a:pPr lvl="1"/>
            <a:r>
              <a:rPr lang="fr-FR" dirty="0"/>
              <a:t>Limite les coûts de production, les départs volontaires et l’absentéisme (</a:t>
            </a:r>
            <a:r>
              <a:rPr lang="fr-FR" dirty="0" err="1"/>
              <a:t>Aubé</a:t>
            </a:r>
            <a:r>
              <a:rPr lang="fr-FR" dirty="0"/>
              <a:t> &amp; Rousseau, 2005).</a:t>
            </a:r>
            <a:endParaRPr lang="fr-FR" dirty="0">
              <a:solidFill>
                <a:srgbClr val="000000"/>
              </a:solidFill>
              <a:latin typeface="Proxima Nova"/>
            </a:endParaRPr>
          </a:p>
        </p:txBody>
      </p:sp>
      <p:sp>
        <p:nvSpPr>
          <p:cNvPr id="4" name="Espace réservé du pied de page 3">
            <a:extLst>
              <a:ext uri="{FF2B5EF4-FFF2-40B4-BE49-F238E27FC236}">
                <a16:creationId xmlns:a16="http://schemas.microsoft.com/office/drawing/2014/main" id="{0C508413-6E77-4FC7-A328-70B69C774043}"/>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ECF7736D-64BD-4311-A357-4D2D1B25D96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0595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C0DFCB-586C-4416-A6BF-3E11A4D17EE9}"/>
              </a:ext>
            </a:extLst>
          </p:cNvPr>
          <p:cNvSpPr>
            <a:spLocks noGrp="1"/>
          </p:cNvSpPr>
          <p:nvPr>
            <p:ph type="title"/>
          </p:nvPr>
        </p:nvSpPr>
        <p:spPr/>
        <p:txBody>
          <a:bodyPr/>
          <a:lstStyle/>
          <a:p>
            <a:r>
              <a:rPr lang="fr-FR" dirty="0"/>
              <a:t>L’engagement au sein de l’équipe</a:t>
            </a:r>
          </a:p>
        </p:txBody>
      </p:sp>
      <p:pic>
        <p:nvPicPr>
          <p:cNvPr id="6" name="Espace réservé du contenu 5">
            <a:extLst>
              <a:ext uri="{FF2B5EF4-FFF2-40B4-BE49-F238E27FC236}">
                <a16:creationId xmlns:a16="http://schemas.microsoft.com/office/drawing/2014/main" id="{77F6FF5B-11F5-4327-9FF5-508731509335}"/>
              </a:ext>
            </a:extLst>
          </p:cNvPr>
          <p:cNvPicPr>
            <a:picLocks noGrp="1" noChangeAspect="1"/>
          </p:cNvPicPr>
          <p:nvPr>
            <p:ph idx="1"/>
          </p:nvPr>
        </p:nvPicPr>
        <p:blipFill>
          <a:blip r:embed="rId2"/>
          <a:stretch>
            <a:fillRect/>
          </a:stretch>
        </p:blipFill>
        <p:spPr>
          <a:xfrm>
            <a:off x="2262095" y="2010795"/>
            <a:ext cx="7869679" cy="3777446"/>
          </a:xfrm>
          <a:prstGeom prst="rect">
            <a:avLst/>
          </a:prstGeom>
        </p:spPr>
      </p:pic>
      <p:sp>
        <p:nvSpPr>
          <p:cNvPr id="4" name="Espace réservé du pied de page 3">
            <a:extLst>
              <a:ext uri="{FF2B5EF4-FFF2-40B4-BE49-F238E27FC236}">
                <a16:creationId xmlns:a16="http://schemas.microsoft.com/office/drawing/2014/main" id="{D68E7F6A-8515-4AA9-BD2F-901F79BAF8EC}"/>
              </a:ext>
            </a:extLst>
          </p:cNvPr>
          <p:cNvSpPr>
            <a:spLocks noGrp="1"/>
          </p:cNvSpPr>
          <p:nvPr>
            <p:ph type="ftr" sz="quarter" idx="11"/>
          </p:nvPr>
        </p:nvSpPr>
        <p:spPr/>
        <p:txBody>
          <a:bodyPr/>
          <a:lstStyle/>
          <a:p>
            <a:r>
              <a:rPr lang="fr-FR"/>
              <a:t>Sens &amp; Engagement - 2022 - Tous droits réservés </a:t>
            </a:r>
            <a:endParaRPr lang="en-US" dirty="0"/>
          </a:p>
        </p:txBody>
      </p:sp>
      <p:sp>
        <p:nvSpPr>
          <p:cNvPr id="5" name="Espace réservé du numéro de diapositive 4">
            <a:extLst>
              <a:ext uri="{FF2B5EF4-FFF2-40B4-BE49-F238E27FC236}">
                <a16:creationId xmlns:a16="http://schemas.microsoft.com/office/drawing/2014/main" id="{AFC026FC-43B9-409F-A91C-56D150DC83F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39969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AD286-9A3E-48E0-A683-DF89EFC97888}"/>
              </a:ext>
            </a:extLst>
          </p:cNvPr>
          <p:cNvSpPr>
            <a:spLocks noGrp="1"/>
          </p:cNvSpPr>
          <p:nvPr>
            <p:ph type="title"/>
          </p:nvPr>
        </p:nvSpPr>
        <p:spPr>
          <a:xfrm>
            <a:off x="581192" y="702156"/>
            <a:ext cx="11029616" cy="1013800"/>
          </a:xfrm>
        </p:spPr>
        <p:txBody>
          <a:bodyPr>
            <a:normAutofit/>
          </a:bodyPr>
          <a:lstStyle/>
          <a:p>
            <a:r>
              <a:rPr lang="fr-FR" dirty="0"/>
              <a:t>Engagement et travail en équipe</a:t>
            </a:r>
          </a:p>
        </p:txBody>
      </p:sp>
      <p:sp>
        <p:nvSpPr>
          <p:cNvPr id="12" name="Rectangle 11">
            <a:extLst>
              <a:ext uri="{FF2B5EF4-FFF2-40B4-BE49-F238E27FC236}">
                <a16:creationId xmlns:a16="http://schemas.microsoft.com/office/drawing/2014/main" id="{F9E22090-20B0-4E64-847E-6DE402F7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que 6" descr="Public cible avec un remplissage uni">
            <a:extLst>
              <a:ext uri="{FF2B5EF4-FFF2-40B4-BE49-F238E27FC236}">
                <a16:creationId xmlns:a16="http://schemas.microsoft.com/office/drawing/2014/main" id="{97823F54-0138-438B-B94B-D4B6C16D5B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Espace réservé du contenu 2">
            <a:extLst>
              <a:ext uri="{FF2B5EF4-FFF2-40B4-BE49-F238E27FC236}">
                <a16:creationId xmlns:a16="http://schemas.microsoft.com/office/drawing/2014/main" id="{A9D07F3E-0E30-42D5-BCC5-068696CEC46B}"/>
              </a:ext>
            </a:extLst>
          </p:cNvPr>
          <p:cNvSpPr>
            <a:spLocks noGrp="1"/>
          </p:cNvSpPr>
          <p:nvPr>
            <p:ph idx="1"/>
          </p:nvPr>
        </p:nvSpPr>
        <p:spPr>
          <a:xfrm>
            <a:off x="4505325" y="2180496"/>
            <a:ext cx="7105481" cy="4045683"/>
          </a:xfrm>
        </p:spPr>
        <p:txBody>
          <a:bodyPr>
            <a:normAutofit/>
          </a:bodyPr>
          <a:lstStyle/>
          <a:p>
            <a:r>
              <a:rPr lang="fr-FR" b="1" dirty="0"/>
              <a:t>Enjeu managérial :  </a:t>
            </a:r>
            <a:r>
              <a:rPr lang="fr-FR" dirty="0"/>
              <a:t>une organisation désirant améliorer l’engagement de ses employés doit désormais tenir compte de l’omniprésence du travail en équipe et des dynamiques différentes qui leur sont associées.</a:t>
            </a:r>
          </a:p>
          <a:p>
            <a:r>
              <a:rPr lang="fr-FR" dirty="0"/>
              <a:t>Quel impact du travail à distance sur l’équipe?</a:t>
            </a:r>
          </a:p>
        </p:txBody>
      </p:sp>
      <p:sp>
        <p:nvSpPr>
          <p:cNvPr id="4" name="Espace réservé du pied de page 3">
            <a:extLst>
              <a:ext uri="{FF2B5EF4-FFF2-40B4-BE49-F238E27FC236}">
                <a16:creationId xmlns:a16="http://schemas.microsoft.com/office/drawing/2014/main" id="{0C508413-6E77-4FC7-A328-70B69C774043}"/>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ECF7736D-64BD-4311-A357-4D2D1B25D960}"/>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8</a:t>
            </a:fld>
            <a:endParaRPr lang="en-US"/>
          </a:p>
        </p:txBody>
      </p:sp>
      <p:pic>
        <p:nvPicPr>
          <p:cNvPr id="8" name="Image 7">
            <a:extLst>
              <a:ext uri="{FF2B5EF4-FFF2-40B4-BE49-F238E27FC236}">
                <a16:creationId xmlns:a16="http://schemas.microsoft.com/office/drawing/2014/main" id="{BC649690-FB24-4A57-81ED-5B72E8860B34}"/>
              </a:ext>
            </a:extLst>
          </p:cNvPr>
          <p:cNvPicPr>
            <a:picLocks noChangeAspect="1"/>
          </p:cNvPicPr>
          <p:nvPr/>
        </p:nvPicPr>
        <p:blipFill rotWithShape="1">
          <a:blip r:embed="rId4"/>
          <a:srcRect b="5258"/>
          <a:stretch/>
        </p:blipFill>
        <p:spPr>
          <a:xfrm>
            <a:off x="10170666" y="4908810"/>
            <a:ext cx="1574800" cy="1491990"/>
          </a:xfrm>
          <a:prstGeom prst="rect">
            <a:avLst/>
          </a:prstGeom>
        </p:spPr>
      </p:pic>
    </p:spTree>
    <p:extLst>
      <p:ext uri="{BB962C8B-B14F-4D97-AF65-F5344CB8AC3E}">
        <p14:creationId xmlns:p14="http://schemas.microsoft.com/office/powerpoint/2010/main" val="6322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BAD286-9A3E-48E0-A683-DF89EFC97888}"/>
              </a:ext>
            </a:extLst>
          </p:cNvPr>
          <p:cNvSpPr>
            <a:spLocks noGrp="1"/>
          </p:cNvSpPr>
          <p:nvPr>
            <p:ph type="title"/>
          </p:nvPr>
        </p:nvSpPr>
        <p:spPr>
          <a:xfrm>
            <a:off x="581192" y="702156"/>
            <a:ext cx="11029616" cy="1013800"/>
          </a:xfrm>
        </p:spPr>
        <p:txBody>
          <a:bodyPr>
            <a:normAutofit/>
          </a:bodyPr>
          <a:lstStyle/>
          <a:p>
            <a:r>
              <a:rPr lang="fr-FR" dirty="0"/>
              <a:t>Le travail depuis deux ans</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9D07F3E-0E30-42D5-BCC5-068696CEC46B}"/>
              </a:ext>
            </a:extLst>
          </p:cNvPr>
          <p:cNvSpPr>
            <a:spLocks noGrp="1"/>
          </p:cNvSpPr>
          <p:nvPr>
            <p:ph idx="1"/>
          </p:nvPr>
        </p:nvSpPr>
        <p:spPr>
          <a:xfrm>
            <a:off x="6335805" y="2180496"/>
            <a:ext cx="5275001" cy="4045683"/>
          </a:xfrm>
        </p:spPr>
        <p:txBody>
          <a:bodyPr>
            <a:normAutofit/>
          </a:bodyPr>
          <a:lstStyle/>
          <a:p>
            <a:r>
              <a:rPr lang="fr-FR" dirty="0"/>
              <a:t>5 millions de salariés ont basculé en télétravail lors du 1</a:t>
            </a:r>
            <a:r>
              <a:rPr lang="fr-FR" baseline="30000" dirty="0"/>
              <a:t>er</a:t>
            </a:r>
            <a:r>
              <a:rPr lang="fr-FR" dirty="0"/>
              <a:t> confinement</a:t>
            </a:r>
          </a:p>
          <a:p>
            <a:r>
              <a:rPr lang="fr-FR" dirty="0"/>
              <a:t>85% des DRH souhaitent développer cette pratique (ANDRH)</a:t>
            </a:r>
          </a:p>
          <a:p>
            <a:r>
              <a:rPr lang="fr-FR" dirty="0"/>
              <a:t>73% des salariés souhaitent continuer l’expérience de manière ponctuelle ou régulière (sondage Malakoff Humanis)</a:t>
            </a:r>
          </a:p>
          <a:p>
            <a:r>
              <a:rPr lang="fr-FR" dirty="0"/>
              <a:t>La qualité de vie au travail est fondamentale pour permettre engagement et cohésion</a:t>
            </a:r>
          </a:p>
          <a:p>
            <a:endParaRPr lang="fr-FR" dirty="0"/>
          </a:p>
        </p:txBody>
      </p:sp>
      <p:sp>
        <p:nvSpPr>
          <p:cNvPr id="4" name="Espace réservé du pied de page 3">
            <a:extLst>
              <a:ext uri="{FF2B5EF4-FFF2-40B4-BE49-F238E27FC236}">
                <a16:creationId xmlns:a16="http://schemas.microsoft.com/office/drawing/2014/main" id="{0C508413-6E77-4FC7-A328-70B69C774043}"/>
              </a:ext>
            </a:extLst>
          </p:cNvPr>
          <p:cNvSpPr>
            <a:spLocks noGrp="1"/>
          </p:cNvSpPr>
          <p:nvPr>
            <p:ph type="ftr" sz="quarter" idx="11"/>
          </p:nvPr>
        </p:nvSpPr>
        <p:spPr>
          <a:xfrm>
            <a:off x="581192" y="6400800"/>
            <a:ext cx="6917210" cy="365125"/>
          </a:xfrm>
        </p:spPr>
        <p:txBody>
          <a:bodyPr>
            <a:normAutofit/>
          </a:bodyPr>
          <a:lstStyle/>
          <a:p>
            <a:pPr>
              <a:spcAft>
                <a:spcPts val="600"/>
              </a:spcAft>
            </a:pPr>
            <a:r>
              <a:rPr lang="fr-FR"/>
              <a:t>Sens &amp; Engagement - 2022 - Tous droits réservés </a:t>
            </a:r>
            <a:endParaRPr lang="en-US"/>
          </a:p>
        </p:txBody>
      </p:sp>
      <p:sp>
        <p:nvSpPr>
          <p:cNvPr id="5" name="Espace réservé du numéro de diapositive 4">
            <a:extLst>
              <a:ext uri="{FF2B5EF4-FFF2-40B4-BE49-F238E27FC236}">
                <a16:creationId xmlns:a16="http://schemas.microsoft.com/office/drawing/2014/main" id="{ECF7736D-64BD-4311-A357-4D2D1B25D960}"/>
              </a:ext>
            </a:extLst>
          </p:cNvPr>
          <p:cNvSpPr>
            <a:spLocks noGrp="1"/>
          </p:cNvSpPr>
          <p:nvPr>
            <p:ph type="sldNum" sz="quarter" idx="12"/>
          </p:nvPr>
        </p:nvSpPr>
        <p:spPr>
          <a:xfrm>
            <a:off x="10558300" y="6400800"/>
            <a:ext cx="1052508" cy="365125"/>
          </a:xfrm>
        </p:spPr>
        <p:txBody>
          <a:bodyPr>
            <a:normAutofit/>
          </a:bodyPr>
          <a:lstStyle/>
          <a:p>
            <a:pPr>
              <a:spcAft>
                <a:spcPts val="600"/>
              </a:spcAft>
            </a:pPr>
            <a:fld id="{D57F1E4F-1CFF-5643-939E-217C01CDF565}" type="slidenum">
              <a:rPr lang="en-US" smtClean="0"/>
              <a:pPr>
                <a:spcAft>
                  <a:spcPts val="600"/>
                </a:spcAft>
              </a:pPr>
              <a:t>9</a:t>
            </a:fld>
            <a:endParaRPr lang="en-US"/>
          </a:p>
        </p:txBody>
      </p:sp>
      <p:pic>
        <p:nvPicPr>
          <p:cNvPr id="3074" name="Picture 2" descr="CFDT - [EMPLOI] POLE EMPLOI : la CFDT revendique un droit au télétravail  pour tous">
            <a:extLst>
              <a:ext uri="{FF2B5EF4-FFF2-40B4-BE49-F238E27FC236}">
                <a16:creationId xmlns:a16="http://schemas.microsoft.com/office/drawing/2014/main" id="{48B98998-2F3A-407F-AB90-BCA7CA178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782" y="2358749"/>
            <a:ext cx="3612959" cy="360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Dividende</Template>
  <TotalTime>0</TotalTime>
  <Words>4052</Words>
  <Application>Microsoft Office PowerPoint</Application>
  <PresentationFormat>Grand écran</PresentationFormat>
  <Paragraphs>379</Paragraphs>
  <Slides>52</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52</vt:i4>
      </vt:variant>
    </vt:vector>
  </HeadingPairs>
  <TitlesOfParts>
    <vt:vector size="64" baseType="lpstr">
      <vt:lpstr>Alegreya</vt:lpstr>
      <vt:lpstr>Alegreya SC</vt:lpstr>
      <vt:lpstr>Arial</vt:lpstr>
      <vt:lpstr>Calibri</vt:lpstr>
      <vt:lpstr>Gill Sans MT</vt:lpstr>
      <vt:lpstr>Montserrat</vt:lpstr>
      <vt:lpstr>Open Sans</vt:lpstr>
      <vt:lpstr>Proxima Nova</vt:lpstr>
      <vt:lpstr>Times New Roman</vt:lpstr>
      <vt:lpstr>Wingdings 2</vt:lpstr>
      <vt:lpstr>Dividende</vt:lpstr>
      <vt:lpstr>1_Dividende</vt:lpstr>
      <vt:lpstr>Qualité de vie au travail, cohésion d’équipe et sentiment d’appartenance à l’heure du télétravail</vt:lpstr>
      <vt:lpstr>Edward Pallu</vt:lpstr>
      <vt:lpstr>Un monde VUTCA</vt:lpstr>
      <vt:lpstr>L’engagement</vt:lpstr>
      <vt:lpstr>Besoins exprimés par les salariés</vt:lpstr>
      <vt:lpstr>Travail en équipe</vt:lpstr>
      <vt:lpstr>L’engagement au sein de l’équipe</vt:lpstr>
      <vt:lpstr>Engagement et travail en équipe</vt:lpstr>
      <vt:lpstr>Le travail depuis deux ans</vt:lpstr>
      <vt:lpstr>La qualité de vie au travail</vt:lpstr>
      <vt:lpstr>La qualité de vie au travail</vt:lpstr>
      <vt:lpstr>La qualité de vie au travail</vt:lpstr>
      <vt:lpstr>Eléments descriptifs de la QVT</vt:lpstr>
      <vt:lpstr>La marguerite de l’ANACT</vt:lpstr>
      <vt:lpstr>Bénéfices Démarche QVCT</vt:lpstr>
      <vt:lpstr>RPS</vt:lpstr>
      <vt:lpstr>Piliers d’une démarche qvct co-construite</vt:lpstr>
      <vt:lpstr>Démarche QVCT : double objectifs</vt:lpstr>
      <vt:lpstr>Le management post confinement</vt:lpstr>
      <vt:lpstr>Contexte - Management d’après confinement</vt:lpstr>
      <vt:lpstr>Contexte - Management d’après confinement</vt:lpstr>
      <vt:lpstr>Contexte - Management d’après confinement</vt:lpstr>
      <vt:lpstr>Contexte - Management d’après confinement</vt:lpstr>
      <vt:lpstr>Le travail depuis deux ans</vt:lpstr>
      <vt:lpstr>Contexte - Management d’après confinement</vt:lpstr>
      <vt:lpstr>Des questions ?</vt:lpstr>
      <vt:lpstr>quelques pistes</vt:lpstr>
      <vt:lpstr>La communication interne 1/3</vt:lpstr>
      <vt:lpstr>La communication interne 2/3</vt:lpstr>
      <vt:lpstr>La communication interne 3/3</vt:lpstr>
      <vt:lpstr>Renforcer La cohésion au quotidien 1/2</vt:lpstr>
      <vt:lpstr>Renforcer La cohésion au quotidien 2/2</vt:lpstr>
      <vt:lpstr>Organisation du TT comme levier de motivation</vt:lpstr>
      <vt:lpstr>Fixer des objectifs</vt:lpstr>
      <vt:lpstr>Le séminaire de cohésion :  apprendre à fonctionner ensemble</vt:lpstr>
      <vt:lpstr>Les conférences internes 1/2</vt:lpstr>
      <vt:lpstr>Les conférences internes 2/2</vt:lpstr>
      <vt:lpstr>La plan d’action RSE</vt:lpstr>
      <vt:lpstr>Le parcours d’intégration</vt:lpstr>
      <vt:lpstr>Le parcours d’intégration</vt:lpstr>
      <vt:lpstr>Les signes de reconnaissance 1/4</vt:lpstr>
      <vt:lpstr>Les signes de reconnaissance 2/4</vt:lpstr>
      <vt:lpstr>Les signes de reconnaissance 3/4</vt:lpstr>
      <vt:lpstr>Les signes de reconnaissance 4/4</vt:lpstr>
      <vt:lpstr>Les entretiens annuels</vt:lpstr>
      <vt:lpstr>Les entretiens annuels</vt:lpstr>
      <vt:lpstr>Les entretiens annuels</vt:lpstr>
      <vt:lpstr>Le baromètre social et son plan d’action</vt:lpstr>
      <vt:lpstr>Le baromètre social et son plan d’action</vt:lpstr>
      <vt:lpstr>Le baromètre social et son plan d’action</vt:lpstr>
      <vt:lpstr>Une charte de management basée sur les valeurs de l’entreprise</vt:lpstr>
      <vt:lpstr>Merci de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Edward Pallu</dc:creator>
  <cp:lastModifiedBy>Edward Pallu</cp:lastModifiedBy>
  <cp:revision>171</cp:revision>
  <dcterms:created xsi:type="dcterms:W3CDTF">2021-06-03T13:08:23Z</dcterms:created>
  <dcterms:modified xsi:type="dcterms:W3CDTF">2022-04-12T22:04:22Z</dcterms:modified>
</cp:coreProperties>
</file>